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57" r:id="rId3"/>
    <p:sldId id="258" r:id="rId4"/>
    <p:sldId id="259" r:id="rId5"/>
    <p:sldId id="260" r:id="rId6"/>
    <p:sldId id="262" r:id="rId7"/>
    <p:sldId id="264" r:id="rId8"/>
    <p:sldId id="271" r:id="rId9"/>
    <p:sldId id="272" r:id="rId10"/>
    <p:sldId id="274" r:id="rId11"/>
    <p:sldId id="275" r:id="rId12"/>
    <p:sldId id="273" r:id="rId13"/>
    <p:sldId id="276" r:id="rId14"/>
    <p:sldId id="265" r:id="rId15"/>
    <p:sldId id="278" r:id="rId16"/>
    <p:sldId id="279" r:id="rId17"/>
    <p:sldId id="280" r:id="rId18"/>
    <p:sldId id="281" r:id="rId19"/>
    <p:sldId id="282" r:id="rId20"/>
    <p:sldId id="283" r:id="rId21"/>
    <p:sldId id="266" r:id="rId22"/>
    <p:sldId id="26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67" autoAdjust="0"/>
    <p:restoredTop sz="95574" autoAdjust="0"/>
  </p:normalViewPr>
  <p:slideViewPr>
    <p:cSldViewPr snapToGrid="0">
      <p:cViewPr varScale="1">
        <p:scale>
          <a:sx n="86" d="100"/>
          <a:sy n="86" d="100"/>
        </p:scale>
        <p:origin x="51" y="2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F4A6F-0AE6-44D0-A233-BE6717DC4AA4}" type="datetimeFigureOut">
              <a:rPr lang="en-US" smtClean="0"/>
              <a:t>2/14/2022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131E37-C43C-495B-B7CA-57ACFC71F64E}" type="slidenum">
              <a:rPr lang="en-US" smtClean="0"/>
              <a:t>‹#›</a:t>
            </a:fld>
            <a:endParaRPr lang="en-US"/>
          </a:p>
        </p:txBody>
      </p:sp>
    </p:spTree>
    <p:extLst>
      <p:ext uri="{BB962C8B-B14F-4D97-AF65-F5344CB8AC3E}">
        <p14:creationId xmlns:p14="http://schemas.microsoft.com/office/powerpoint/2010/main" val="3512727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131E37-C43C-495B-B7CA-57ACFC71F64E}" type="slidenum">
              <a:rPr lang="en-US" smtClean="0"/>
              <a:t>1</a:t>
            </a:fld>
            <a:endParaRPr lang="en-US"/>
          </a:p>
        </p:txBody>
      </p:sp>
    </p:spTree>
    <p:extLst>
      <p:ext uri="{BB962C8B-B14F-4D97-AF65-F5344CB8AC3E}">
        <p14:creationId xmlns:p14="http://schemas.microsoft.com/office/powerpoint/2010/main" val="3274543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131E37-C43C-495B-B7CA-57ACFC71F64E}" type="slidenum">
              <a:rPr lang="en-US" smtClean="0"/>
              <a:t>13</a:t>
            </a:fld>
            <a:endParaRPr lang="en-US"/>
          </a:p>
        </p:txBody>
      </p:sp>
    </p:spTree>
    <p:extLst>
      <p:ext uri="{BB962C8B-B14F-4D97-AF65-F5344CB8AC3E}">
        <p14:creationId xmlns:p14="http://schemas.microsoft.com/office/powerpoint/2010/main" val="2427895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172B4D"/>
                </a:solidFill>
                <a:effectLst/>
                <a:latin typeface="ShermanSans"/>
              </a:rPr>
              <a:t>Translate a business challenge into an analytics challenge.  </a:t>
            </a:r>
          </a:p>
          <a:p>
            <a:pPr algn="l">
              <a:buFont typeface="+mj-lt"/>
              <a:buAutoNum type="arabicPeriod"/>
            </a:pPr>
            <a:r>
              <a:rPr lang="en-US" b="0" i="0" dirty="0">
                <a:solidFill>
                  <a:srgbClr val="172B4D"/>
                </a:solidFill>
                <a:effectLst/>
                <a:latin typeface="ShermanSans"/>
              </a:rPr>
              <a:t>Use linear and logistic regression, decision trees, and neural networks to make predictions.   </a:t>
            </a:r>
          </a:p>
          <a:p>
            <a:pPr algn="l">
              <a:buFont typeface="+mj-lt"/>
              <a:buAutoNum type="arabicPeriod"/>
            </a:pPr>
            <a:r>
              <a:rPr lang="en-US" b="0" i="0" dirty="0">
                <a:solidFill>
                  <a:srgbClr val="172B4D"/>
                </a:solidFill>
                <a:effectLst/>
                <a:latin typeface="ShermanSans"/>
              </a:rPr>
              <a:t>Use data science to gain actionable insights.  </a:t>
            </a:r>
          </a:p>
          <a:p>
            <a:pPr algn="l">
              <a:buFont typeface="+mj-lt"/>
              <a:buAutoNum type="arabicPeriod"/>
            </a:pPr>
            <a:r>
              <a:rPr lang="en-US" b="0" i="0" dirty="0">
                <a:solidFill>
                  <a:srgbClr val="172B4D"/>
                </a:solidFill>
                <a:effectLst/>
                <a:latin typeface="ShermanSans"/>
              </a:rPr>
              <a:t>Use Python and Apache Spark to build big data analytics pipelines.  </a:t>
            </a:r>
          </a:p>
          <a:p>
            <a:pPr algn="l">
              <a:buFont typeface="+mj-lt"/>
              <a:buAutoNum type="arabicPeriod"/>
            </a:pPr>
            <a:r>
              <a:rPr lang="en-US" b="0" i="0" dirty="0">
                <a:solidFill>
                  <a:srgbClr val="172B4D"/>
                </a:solidFill>
                <a:effectLst/>
                <a:latin typeface="ShermanSans"/>
              </a:rPr>
              <a:t>Learn classic and state of the art machine learning techniques. </a:t>
            </a:r>
          </a:p>
          <a:p>
            <a:pPr algn="l">
              <a:buFont typeface="+mj-lt"/>
              <a:buAutoNum type="arabicPeriod"/>
            </a:pPr>
            <a:r>
              <a:rPr lang="en-US" b="0" i="0" dirty="0">
                <a:solidFill>
                  <a:srgbClr val="172B4D"/>
                </a:solidFill>
                <a:effectLst/>
                <a:latin typeface="ShermanSans"/>
              </a:rPr>
              <a:t>Explain how advanced analytics can be leveraged to create a competitive advantage.   </a:t>
            </a:r>
          </a:p>
          <a:p>
            <a:endParaRPr lang="en-US" dirty="0"/>
          </a:p>
        </p:txBody>
      </p:sp>
      <p:sp>
        <p:nvSpPr>
          <p:cNvPr id="4" name="Slide Number Placeholder 3"/>
          <p:cNvSpPr>
            <a:spLocks noGrp="1"/>
          </p:cNvSpPr>
          <p:nvPr>
            <p:ph type="sldNum" sz="quarter" idx="5"/>
          </p:nvPr>
        </p:nvSpPr>
        <p:spPr/>
        <p:txBody>
          <a:bodyPr/>
          <a:lstStyle/>
          <a:p>
            <a:fld id="{30131E37-C43C-495B-B7CA-57ACFC71F64E}" type="slidenum">
              <a:rPr lang="en-US" smtClean="0"/>
              <a:t>14</a:t>
            </a:fld>
            <a:endParaRPr lang="en-US"/>
          </a:p>
        </p:txBody>
      </p:sp>
    </p:spTree>
    <p:extLst>
      <p:ext uri="{BB962C8B-B14F-4D97-AF65-F5344CB8AC3E}">
        <p14:creationId xmlns:p14="http://schemas.microsoft.com/office/powerpoint/2010/main" val="2097654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131E37-C43C-495B-B7CA-57ACFC71F64E}" type="slidenum">
              <a:rPr lang="en-US" smtClean="0"/>
              <a:t>17</a:t>
            </a:fld>
            <a:endParaRPr lang="en-US"/>
          </a:p>
        </p:txBody>
      </p:sp>
    </p:spTree>
    <p:extLst>
      <p:ext uri="{BB962C8B-B14F-4D97-AF65-F5344CB8AC3E}">
        <p14:creationId xmlns:p14="http://schemas.microsoft.com/office/powerpoint/2010/main" val="2515448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131E37-C43C-495B-B7CA-57ACFC71F64E}" type="slidenum">
              <a:rPr lang="en-US" smtClean="0"/>
              <a:t>18</a:t>
            </a:fld>
            <a:endParaRPr lang="en-US"/>
          </a:p>
        </p:txBody>
      </p:sp>
    </p:spTree>
    <p:extLst>
      <p:ext uri="{BB962C8B-B14F-4D97-AF65-F5344CB8AC3E}">
        <p14:creationId xmlns:p14="http://schemas.microsoft.com/office/powerpoint/2010/main" val="3112589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131E37-C43C-495B-B7CA-57ACFC71F64E}" type="slidenum">
              <a:rPr lang="en-US" smtClean="0"/>
              <a:t>19</a:t>
            </a:fld>
            <a:endParaRPr lang="en-US"/>
          </a:p>
        </p:txBody>
      </p:sp>
    </p:spTree>
    <p:extLst>
      <p:ext uri="{BB962C8B-B14F-4D97-AF65-F5344CB8AC3E}">
        <p14:creationId xmlns:p14="http://schemas.microsoft.com/office/powerpoint/2010/main" val="3334494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131E37-C43C-495B-B7CA-57ACFC71F64E}" type="slidenum">
              <a:rPr lang="en-US" smtClean="0"/>
              <a:t>2</a:t>
            </a:fld>
            <a:endParaRPr lang="en-US"/>
          </a:p>
        </p:txBody>
      </p:sp>
    </p:spTree>
    <p:extLst>
      <p:ext uri="{BB962C8B-B14F-4D97-AF65-F5344CB8AC3E}">
        <p14:creationId xmlns:p14="http://schemas.microsoft.com/office/powerpoint/2010/main" val="1973039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131E37-C43C-495B-B7CA-57ACFC71F64E}" type="slidenum">
              <a:rPr lang="en-US" smtClean="0"/>
              <a:t>3</a:t>
            </a:fld>
            <a:endParaRPr lang="en-US"/>
          </a:p>
        </p:txBody>
      </p:sp>
    </p:spTree>
    <p:extLst>
      <p:ext uri="{BB962C8B-B14F-4D97-AF65-F5344CB8AC3E}">
        <p14:creationId xmlns:p14="http://schemas.microsoft.com/office/powerpoint/2010/main" val="315796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131E37-C43C-495B-B7CA-57ACFC71F64E}" type="slidenum">
              <a:rPr lang="en-US" smtClean="0"/>
              <a:t>4</a:t>
            </a:fld>
            <a:endParaRPr lang="en-US"/>
          </a:p>
        </p:txBody>
      </p:sp>
    </p:spTree>
    <p:extLst>
      <p:ext uri="{BB962C8B-B14F-4D97-AF65-F5344CB8AC3E}">
        <p14:creationId xmlns:p14="http://schemas.microsoft.com/office/powerpoint/2010/main" val="1272820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131E37-C43C-495B-B7CA-57ACFC71F64E}" type="slidenum">
              <a:rPr lang="en-US" smtClean="0"/>
              <a:t>5</a:t>
            </a:fld>
            <a:endParaRPr lang="en-US"/>
          </a:p>
        </p:txBody>
      </p:sp>
    </p:spTree>
    <p:extLst>
      <p:ext uri="{BB962C8B-B14F-4D97-AF65-F5344CB8AC3E}">
        <p14:creationId xmlns:p14="http://schemas.microsoft.com/office/powerpoint/2010/main" val="150996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dirty="0">
                <a:solidFill>
                  <a:srgbClr val="172B4D"/>
                </a:solidFill>
                <a:effectLst/>
                <a:latin typeface="ShermanSans"/>
              </a:rPr>
              <a:t>Understanding ODS, Data Warehouse, Data Mart</a:t>
            </a:r>
          </a:p>
          <a:p>
            <a:pPr algn="l"/>
            <a:r>
              <a:rPr lang="en-US" sz="1200" b="0" i="0" dirty="0">
                <a:solidFill>
                  <a:srgbClr val="172B4D"/>
                </a:solidFill>
                <a:effectLst/>
                <a:latin typeface="ShermanSans"/>
              </a:rPr>
              <a:t>Components of a data warehouse</a:t>
            </a:r>
          </a:p>
          <a:p>
            <a:pPr algn="l"/>
            <a:r>
              <a:rPr lang="en-US" sz="1200" b="0" i="0" dirty="0">
                <a:solidFill>
                  <a:srgbClr val="172B4D"/>
                </a:solidFill>
                <a:effectLst/>
                <a:latin typeface="ShermanSans"/>
              </a:rPr>
              <a:t>Differentiate between Ralf Kimball’s and Bill Inman's approaches</a:t>
            </a:r>
          </a:p>
          <a:p>
            <a:pPr algn="l"/>
            <a:r>
              <a:rPr lang="en-US" sz="1200" b="0" i="0" dirty="0">
                <a:solidFill>
                  <a:srgbClr val="172B4D"/>
                </a:solidFill>
                <a:effectLst/>
                <a:latin typeface="ShermanSans"/>
              </a:rPr>
              <a:t>Various integration approaches - ETL, EII, EAI</a:t>
            </a:r>
          </a:p>
          <a:p>
            <a:pPr algn="l"/>
            <a:r>
              <a:rPr lang="en-US" sz="1200" b="0" i="0" dirty="0">
                <a:solidFill>
                  <a:srgbClr val="172B4D"/>
                </a:solidFill>
                <a:effectLst/>
                <a:latin typeface="ShermanSans"/>
              </a:rPr>
              <a:t>Design and implement data warehouse and business intelligence components</a:t>
            </a:r>
          </a:p>
          <a:p>
            <a:pPr algn="l"/>
            <a:r>
              <a:rPr lang="en-US" sz="1200" b="0" i="0" dirty="0">
                <a:solidFill>
                  <a:srgbClr val="172B4D"/>
                </a:solidFill>
                <a:effectLst/>
                <a:latin typeface="ShermanSans"/>
              </a:rPr>
              <a:t>Define the roles and responsibilities in the design and development of data warehouses</a:t>
            </a:r>
          </a:p>
          <a:p>
            <a:pPr algn="l"/>
            <a:r>
              <a:rPr lang="en-US" sz="1200" b="0" i="0" dirty="0">
                <a:solidFill>
                  <a:srgbClr val="172B4D"/>
                </a:solidFill>
                <a:effectLst/>
                <a:latin typeface="ShermanSans"/>
              </a:rPr>
              <a:t>Differentiate various requirements gathering and dimensional modeling techniques</a:t>
            </a:r>
          </a:p>
          <a:p>
            <a:pPr algn="l"/>
            <a:r>
              <a:rPr lang="en-US" sz="1200" b="0" i="0" dirty="0">
                <a:solidFill>
                  <a:srgbClr val="172B4D"/>
                </a:solidFill>
                <a:effectLst/>
                <a:latin typeface="ShermanSans"/>
              </a:rPr>
              <a:t> </a:t>
            </a:r>
          </a:p>
          <a:p>
            <a:endParaRPr lang="en-US" dirty="0"/>
          </a:p>
        </p:txBody>
      </p:sp>
      <p:sp>
        <p:nvSpPr>
          <p:cNvPr id="4" name="Slide Number Placeholder 3"/>
          <p:cNvSpPr>
            <a:spLocks noGrp="1"/>
          </p:cNvSpPr>
          <p:nvPr>
            <p:ph type="sldNum" sz="quarter" idx="5"/>
          </p:nvPr>
        </p:nvSpPr>
        <p:spPr/>
        <p:txBody>
          <a:bodyPr/>
          <a:lstStyle/>
          <a:p>
            <a:fld id="{30131E37-C43C-495B-B7CA-57ACFC71F64E}" type="slidenum">
              <a:rPr lang="en-US" smtClean="0"/>
              <a:t>7</a:t>
            </a:fld>
            <a:endParaRPr lang="en-US"/>
          </a:p>
        </p:txBody>
      </p:sp>
    </p:spTree>
    <p:extLst>
      <p:ext uri="{BB962C8B-B14F-4D97-AF65-F5344CB8AC3E}">
        <p14:creationId xmlns:p14="http://schemas.microsoft.com/office/powerpoint/2010/main" val="966817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131E37-C43C-495B-B7CA-57ACFC71F64E}" type="slidenum">
              <a:rPr lang="en-US" smtClean="0"/>
              <a:t>10</a:t>
            </a:fld>
            <a:endParaRPr lang="en-US"/>
          </a:p>
        </p:txBody>
      </p:sp>
    </p:spTree>
    <p:extLst>
      <p:ext uri="{BB962C8B-B14F-4D97-AF65-F5344CB8AC3E}">
        <p14:creationId xmlns:p14="http://schemas.microsoft.com/office/powerpoint/2010/main" val="1944004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131E37-C43C-495B-B7CA-57ACFC71F64E}" type="slidenum">
              <a:rPr lang="en-US" smtClean="0"/>
              <a:t>11</a:t>
            </a:fld>
            <a:endParaRPr lang="en-US"/>
          </a:p>
        </p:txBody>
      </p:sp>
    </p:spTree>
    <p:extLst>
      <p:ext uri="{BB962C8B-B14F-4D97-AF65-F5344CB8AC3E}">
        <p14:creationId xmlns:p14="http://schemas.microsoft.com/office/powerpoint/2010/main" val="537195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131E37-C43C-495B-B7CA-57ACFC71F64E}" type="slidenum">
              <a:rPr lang="en-US" smtClean="0"/>
              <a:t>12</a:t>
            </a:fld>
            <a:endParaRPr lang="en-US"/>
          </a:p>
        </p:txBody>
      </p:sp>
    </p:spTree>
    <p:extLst>
      <p:ext uri="{BB962C8B-B14F-4D97-AF65-F5344CB8AC3E}">
        <p14:creationId xmlns:p14="http://schemas.microsoft.com/office/powerpoint/2010/main" val="1483560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8F72BA41-EC5B-4197-BCC8-0FD2E523CD7A}" type="datetimeFigureOut">
              <a:rPr lang="en-US" smtClean="0"/>
              <a:t>2/14/2022</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dirty="0"/>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878468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8F72BA41-EC5B-4197-BCC8-0FD2E523CD7A}" type="datetimeFigureOut">
              <a:rPr lang="en-US" smtClean="0"/>
              <a:t>2/14/2022</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68319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05209-5179-4359-91ED-1B1A46619A99}"/>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0E32344F-3BE0-4CE8-B1BD-9ABD425E1C0D}"/>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9DE306-F4FB-4730-A066-ADF38D739563}"/>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B32885-303F-477F-A081-27425944F230}"/>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0C0C0B-4CD0-467D-A382-2B2415102C48}"/>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8DF0F-327F-43A5-AB71-3D32053D83CA}"/>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A0902-2662-4911-A532-AA6310861479}"/>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BDA4F7-23F4-46D1-8B7E-A21DD84083E1}"/>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C9FC2-8808-438E-8FFB-5FE416BFB5C8}"/>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4694E5-71F9-4210-9BE8-FC12CC177BD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37E805-A7E5-4906-B0C5-1373F3DA962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4CD964-FBD6-41AB-8A02-9509A2BAC11F}"/>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CD7FF8-E827-4E0A-BCE2-CCB34EDAC0F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4AD6BB-F1EE-4FB8-96E8-6890447800EC}"/>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935057-E0A3-4DAE-B9C8-6E818D7A7205}"/>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8DDF69-1C14-453C-BC3A-37D3FE69DFC7}"/>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C26D82-15BA-4B2E-A42D-2ECA8012D30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73B67-E5E9-4000-91DA-034B2127EFD2}"/>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FAC1B5-F0DD-4FC0-B4C9-77CB29DF442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ACB3DB-54B2-4CEE-A791-C6FC6C758DAE}"/>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24004-1030-47D9-B817-425FF6ECC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001C4-81AB-4FA6-ADAA-C8618056353B}"/>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DAD34-7844-4F16-9874-F51F2A23B9EA}"/>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DCBC6D-1BDA-4CB1-A3EC-59F240C8FA19}"/>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B3C1A0-58E7-47E4-831B-CF3EE21D1E90}"/>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09FAA-E123-4FE4-B67A-9EBDE1A3130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17B7C6-C816-4A58-B184-135E4FD19F5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D22ABB-4CE8-47DC-80BF-39B3E4CF7048}"/>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17DE37-A292-4031-AF42-CDB00A13EE76}"/>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3EF673-CB75-435F-9BF3-7594EC3ADF8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F4581-15F6-47EE-87D0-1132A093DBA5}"/>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5CF984-F5BD-45C4-9A12-B02DB4F044E1}"/>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8F72BA41-EC5B-4197-BCC8-0FD2E523CD7A}" type="datetimeFigureOut">
              <a:rPr lang="en-US" smtClean="0"/>
              <a:t>2/14/2022</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746831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8F72BA41-EC5B-4197-BCC8-0FD2E523CD7A}" type="datetimeFigureOut">
              <a:rPr lang="en-US" smtClean="0"/>
              <a:t>2/14/2022</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50442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8F72BA41-EC5B-4197-BCC8-0FD2E523CD7A}" type="datetimeFigureOut">
              <a:rPr lang="en-US" smtClean="0"/>
              <a:t>2/14/2022</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563980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8F72BA41-EC5B-4197-BCC8-0FD2E523CD7A}" type="datetimeFigureOut">
              <a:rPr lang="en-US" smtClean="0"/>
              <a:t>2/14/2022</a:t>
            </a:fld>
            <a:endParaRPr lang="en-US"/>
          </a:p>
        </p:txBody>
      </p:sp>
      <p:sp>
        <p:nvSpPr>
          <p:cNvPr id="6" name="Footer Placeholder 5">
            <a:extLst>
              <a:ext uri="{FF2B5EF4-FFF2-40B4-BE49-F238E27FC236}">
                <a16:creationId xmlns:a16="http://schemas.microsoft.com/office/drawing/2014/main" id="{2AC85191-5804-47C9-95EB-D49D71573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527974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F72BA41-EC5B-4197-BCC8-0FD2E523CD7A}" type="datetimeFigureOut">
              <a:rPr lang="en-US" smtClean="0"/>
              <a:t>2/14/2022</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dirty="0"/>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37906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8F72BA41-EC5B-4197-BCC8-0FD2E523CD7A}" type="datetimeFigureOut">
              <a:rPr lang="en-US" smtClean="0"/>
              <a:t>2/14/2022</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775746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8F72BA41-EC5B-4197-BCC8-0FD2E523CD7A}" type="datetimeFigureOut">
              <a:rPr lang="en-US" smtClean="0"/>
              <a:t>2/14/2022</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611760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8F72BA41-EC5B-4197-BCC8-0FD2E523CD7A}" type="datetimeFigureOut">
              <a:rPr lang="en-US" smtClean="0"/>
              <a:t>2/14/2022</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949497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8F72BA41-EC5B-4197-BCC8-0FD2E523CD7A}" type="datetimeFigureOut">
              <a:rPr lang="en-US" smtClean="0"/>
              <a:t>2/14/2022</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299522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1">
                    <a:tint val="75000"/>
                  </a:schemeClr>
                </a:solidFill>
              </a:defRPr>
            </a:lvl1pPr>
          </a:lstStyle>
          <a:p>
            <a:fld id="{8F72BA41-EC5B-4197-BCC8-0FD2E523CD7A}" type="datetimeFigureOut">
              <a:rPr lang="en-US" smtClean="0"/>
              <a:pPr/>
              <a:t>2/14/2022</a:t>
            </a:fld>
            <a:endParaRPr lang="en-US" dirty="0"/>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900">
                <a:solidFill>
                  <a:schemeClr val="tx1">
                    <a:tint val="75000"/>
                  </a:schemeClr>
                </a:solidFill>
              </a:defRPr>
            </a:lvl1pPr>
          </a:lstStyle>
          <a:p>
            <a:fld id="{BE15108C-154A-4A5A-9C05-91A49A422BA7}" type="slidenum">
              <a:rPr lang="en-US" smtClean="0"/>
              <a:pPr/>
              <a:t>‹#›</a:t>
            </a:fld>
            <a:endParaRPr lang="en-US" dirty="0"/>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116866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drive.google.com/drive/folders/1hrhs_qrq-07ghDqtCAC2Pc0IAKQMo3rK?usp=sharing" TargetMode="External"/><Relationship Id="rId4" Type="http://schemas.openxmlformats.org/officeDocument/2006/relationships/hyperlink" Target="https://github.com/subbukandhaswamy/IST782-MSAD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useBgFill="1">
        <p:nvSpPr>
          <p:cNvPr id="93" name="Rectangle 55">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94" name="Group 57">
            <a:extLst>
              <a:ext uri="{FF2B5EF4-FFF2-40B4-BE49-F238E27FC236}">
                <a16:creationId xmlns:a16="http://schemas.microsoft.com/office/drawing/2014/main" id="{06222836-EDA3-4230-9DAC-ED116DCB5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9" name="Straight Connector 58">
              <a:extLst>
                <a:ext uri="{FF2B5EF4-FFF2-40B4-BE49-F238E27FC236}">
                  <a16:creationId xmlns:a16="http://schemas.microsoft.com/office/drawing/2014/main" id="{8A345135-0A54-4744-92A7-4A008D25E4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3731570-8EB2-4A06-803A-52C4280E49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3BB6D80-519A-4BA2-AF1A-7ED78E8752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2F88C35-D28D-44FE-AC35-939BB17B3D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DCA0562-C5EA-4F6E-836A-B42675B63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75BFD87-D844-4D54-82EE-0FCA17930A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4E1AF07-0225-45CC-B2D1-4F65D60519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40857E-6A4A-4377-A884-76097516C8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99F8870-2B5D-4D35-8E5E-6FFBC85C7E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FB0504A-C469-4B6D-8C1A-FFB002BD53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B42A07F-4188-409B-9289-E285B7EE6C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D6ABE05-0EC9-464B-89E9-3BC7A89FA9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D805D00-7C89-42D8-B064-1F729C63E6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017D292-F986-4503-BF76-4A2411B845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FE9223D-F7ED-43E1-955A-3F3B28617F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7803FBB-A4C0-4AE0-A2D6-29021EBFCD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37EB43B-DE93-4BC3-9D6A-4888521D41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D549063-5CF9-411C-AB9D-CD7B687482D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E59B4A1-9D41-4E00-BA2A-769FD2D194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8C8D81C-5882-4974-9714-FC00978EC3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09B1539-2111-41F8-8BAA-954EFBCFE7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5B0E3ED-8DE6-40C2-821A-0DC995DF07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1D0B86D-8D94-48FF-9571-AAB7117072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3D501DC-25BA-41D8-8B7F-DA488A3BAC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E8B16DB-7C8E-44FD-BDCF-809019BEF9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5DDD5CE-2000-4D59-98B8-B5DF55638B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A03A664-496B-4A9D-AED7-ED5409225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59656DC-5901-447B-AB68-34B325CC4E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E5409AA-E13F-4069-9A83-065811698C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A4B8594-E276-4A82-8CBB-2101035085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49AB50F-FD66-4545-BFC8-3E8589359E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95" name="Right Triangle 90">
            <a:extLst>
              <a:ext uri="{FF2B5EF4-FFF2-40B4-BE49-F238E27FC236}">
                <a16:creationId xmlns:a16="http://schemas.microsoft.com/office/drawing/2014/main" id="{B2145925-93A7-43A2-9666-BD9E782B2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6303392" y="-286672"/>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87A06FB-B3DD-431A-912D-8CD598648A5F}"/>
              </a:ext>
            </a:extLst>
          </p:cNvPr>
          <p:cNvSpPr>
            <a:spLocks noGrp="1"/>
          </p:cNvSpPr>
          <p:nvPr>
            <p:ph type="ctrTitle"/>
          </p:nvPr>
        </p:nvSpPr>
        <p:spPr>
          <a:xfrm>
            <a:off x="6099109" y="1147172"/>
            <a:ext cx="4284072" cy="1871058"/>
          </a:xfrm>
          <a:effectLst>
            <a:outerShdw blurRad="50800" dist="38100" dir="8100000" algn="tr" rotWithShape="0">
              <a:prstClr val="black">
                <a:alpha val="40000"/>
              </a:prstClr>
            </a:outerShdw>
          </a:effectLst>
        </p:spPr>
        <p:txBody>
          <a:bodyPr vert="horz" lIns="91440" tIns="45720" rIns="91440" bIns="45720" rtlCol="0" anchor="b">
            <a:normAutofit/>
          </a:bodyPr>
          <a:lstStyle/>
          <a:p>
            <a:r>
              <a:rPr lang="en-US" dirty="0"/>
              <a:t>MS-Applied Data Science </a:t>
            </a:r>
          </a:p>
        </p:txBody>
      </p:sp>
      <p:sp>
        <p:nvSpPr>
          <p:cNvPr id="3" name="Subtitle 2">
            <a:extLst>
              <a:ext uri="{FF2B5EF4-FFF2-40B4-BE49-F238E27FC236}">
                <a16:creationId xmlns:a16="http://schemas.microsoft.com/office/drawing/2014/main" id="{630631CA-39A6-437C-9EE7-35910EB22BE3}"/>
              </a:ext>
            </a:extLst>
          </p:cNvPr>
          <p:cNvSpPr>
            <a:spLocks noGrp="1"/>
          </p:cNvSpPr>
          <p:nvPr>
            <p:ph type="subTitle" idx="1"/>
          </p:nvPr>
        </p:nvSpPr>
        <p:spPr>
          <a:xfrm>
            <a:off x="6216153" y="3413868"/>
            <a:ext cx="3142710" cy="542875"/>
          </a:xfrm>
          <a:effectLst>
            <a:outerShdw blurRad="63500" sx="102000" sy="102000" algn="ctr" rotWithShape="0">
              <a:prstClr val="black">
                <a:alpha val="40000"/>
              </a:prstClr>
            </a:outerShdw>
          </a:effectLst>
        </p:spPr>
        <p:txBody>
          <a:bodyPr vert="horz" lIns="91440" tIns="45720" rIns="91440" bIns="45720" rtlCol="0">
            <a:normAutofit/>
          </a:bodyPr>
          <a:lstStyle/>
          <a:p>
            <a:r>
              <a:rPr lang="en-US" dirty="0"/>
              <a:t>Portfolio Milestone   </a:t>
            </a:r>
          </a:p>
        </p:txBody>
      </p:sp>
      <p:sp>
        <p:nvSpPr>
          <p:cNvPr id="51" name="Subtitle 2">
            <a:extLst>
              <a:ext uri="{FF2B5EF4-FFF2-40B4-BE49-F238E27FC236}">
                <a16:creationId xmlns:a16="http://schemas.microsoft.com/office/drawing/2014/main" id="{A1039C01-A4CC-4A21-8647-1A8D1A9F8C64}"/>
              </a:ext>
            </a:extLst>
          </p:cNvPr>
          <p:cNvSpPr txBox="1">
            <a:spLocks/>
          </p:cNvSpPr>
          <p:nvPr/>
        </p:nvSpPr>
        <p:spPr>
          <a:xfrm>
            <a:off x="6228192" y="4117996"/>
            <a:ext cx="2814884" cy="1220391"/>
          </a:xfrm>
          <a:prstGeom prst="rect">
            <a:avLst/>
          </a:prstGeom>
          <a:effectLst>
            <a:outerShdw blurRad="50800" dist="38100" dir="5400000" algn="t" rotWithShape="0">
              <a:prstClr val="black">
                <a:alpha val="40000"/>
              </a:prstClr>
            </a:outerShdw>
          </a:effectLst>
        </p:spPr>
        <p:txBody>
          <a:bodyPr vert="horz" lIns="91440" tIns="45720" rIns="91440" bIns="45720" rtlCol="0">
            <a:normAutofit/>
          </a:bodyPr>
          <a:lstStyle>
            <a:lvl1pPr mar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defRPr sz="2400" kern="1200">
                <a:solidFill>
                  <a:schemeClr val="tx2"/>
                </a:solidFill>
                <a:latin typeface="+mn-lt"/>
                <a:ea typeface="+mn-ea"/>
                <a:cs typeface="+mn-cs"/>
              </a:defRPr>
            </a:lvl1pPr>
            <a:lvl2pPr marL="457200" indent="0" algn="ctr"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None/>
              <a:defRPr sz="2000" kern="1200">
                <a:solidFill>
                  <a:schemeClr val="tx2"/>
                </a:solidFill>
                <a:latin typeface="+mn-lt"/>
                <a:ea typeface="+mn-ea"/>
                <a:cs typeface="+mn-cs"/>
              </a:defRPr>
            </a:lvl2pPr>
            <a:lvl3pPr marL="914400" indent="0" algn="ctr"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None/>
              <a:defRPr sz="1800" kern="1200">
                <a:solidFill>
                  <a:schemeClr val="tx2"/>
                </a:solidFill>
                <a:latin typeface="+mn-lt"/>
                <a:ea typeface="+mn-ea"/>
                <a:cs typeface="+mn-cs"/>
              </a:defRPr>
            </a:lvl3pPr>
            <a:lvl4pPr marL="1371600" indent="0" algn="ctr"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None/>
              <a:defRPr sz="1600" kern="1200">
                <a:solidFill>
                  <a:schemeClr val="tx2"/>
                </a:solidFill>
                <a:latin typeface="+mn-lt"/>
                <a:ea typeface="+mn-ea"/>
                <a:cs typeface="+mn-cs"/>
              </a:defRPr>
            </a:lvl4pPr>
            <a:lvl5pPr marL="1828800" indent="0" algn="ctr"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700" b="1" dirty="0"/>
              <a:t>Subbu Kandhaswamy </a:t>
            </a:r>
          </a:p>
          <a:p>
            <a:pPr>
              <a:lnSpc>
                <a:spcPct val="100000"/>
              </a:lnSpc>
            </a:pPr>
            <a:r>
              <a:rPr lang="en-US" sz="1700" dirty="0"/>
              <a:t>ID - 743189972</a:t>
            </a:r>
          </a:p>
          <a:p>
            <a:pPr>
              <a:lnSpc>
                <a:spcPct val="100000"/>
              </a:lnSpc>
            </a:pPr>
            <a:r>
              <a:rPr lang="en-US" sz="1700" dirty="0"/>
              <a:t>NetID - SKANDHAS</a:t>
            </a:r>
          </a:p>
        </p:txBody>
      </p:sp>
      <p:pic>
        <p:nvPicPr>
          <p:cNvPr id="8" name="Picture 7">
            <a:extLst>
              <a:ext uri="{FF2B5EF4-FFF2-40B4-BE49-F238E27FC236}">
                <a16:creationId xmlns:a16="http://schemas.microsoft.com/office/drawing/2014/main" id="{18F466A1-C8F1-4CD9-9DB4-05FFD1EF635A}"/>
              </a:ext>
            </a:extLst>
          </p:cNvPr>
          <p:cNvPicPr>
            <a:picLocks noChangeAspect="1"/>
          </p:cNvPicPr>
          <p:nvPr/>
        </p:nvPicPr>
        <p:blipFill>
          <a:blip r:embed="rId3"/>
          <a:stretch>
            <a:fillRect/>
          </a:stretch>
        </p:blipFill>
        <p:spPr>
          <a:xfrm>
            <a:off x="933458" y="1361042"/>
            <a:ext cx="4584632" cy="3610746"/>
          </a:xfrm>
          <a:prstGeom prst="rect">
            <a:avLst/>
          </a:prstGeom>
          <a:effectLst>
            <a:outerShdw blurRad="63500" sx="102000" sy="102000" algn="ctr" rotWithShape="0">
              <a:prstClr val="black">
                <a:alpha val="40000"/>
              </a:prstClr>
            </a:outerShdw>
            <a:softEdge rad="31750"/>
          </a:effectLst>
        </p:spPr>
      </p:pic>
      <p:sp>
        <p:nvSpPr>
          <p:cNvPr id="90" name="TextBox 89">
            <a:extLst>
              <a:ext uri="{FF2B5EF4-FFF2-40B4-BE49-F238E27FC236}">
                <a16:creationId xmlns:a16="http://schemas.microsoft.com/office/drawing/2014/main" id="{3CB62F6D-48A7-4A7B-97C2-3F6CABDBE1C2}"/>
              </a:ext>
            </a:extLst>
          </p:cNvPr>
          <p:cNvSpPr txBox="1"/>
          <p:nvPr/>
        </p:nvSpPr>
        <p:spPr>
          <a:xfrm>
            <a:off x="847068" y="5793656"/>
            <a:ext cx="10762248" cy="523220"/>
          </a:xfrm>
          <a:prstGeom prst="rect">
            <a:avLst/>
          </a:prstGeom>
          <a:noFill/>
        </p:spPr>
        <p:txBody>
          <a:bodyPr wrap="square">
            <a:spAutoFit/>
          </a:bodyPr>
          <a:lstStyle/>
          <a:p>
            <a:r>
              <a:rPr lang="en-US" sz="1400" b="1" dirty="0"/>
              <a:t>Git Repo: </a:t>
            </a:r>
            <a:r>
              <a:rPr lang="en-US" sz="1400" dirty="0">
                <a:hlinkClick r:id="rId4"/>
              </a:rPr>
              <a:t>https://github.com/subbukandhaswamy/IST782-MSADS</a:t>
            </a:r>
            <a:endParaRPr lang="en-US" sz="1400" dirty="0"/>
          </a:p>
          <a:p>
            <a:r>
              <a:rPr lang="en-US" sz="1400" b="1" dirty="0"/>
              <a:t>Google drive </a:t>
            </a:r>
            <a:r>
              <a:rPr lang="en-US" sz="1400" b="1" dirty="0">
                <a:solidFill>
                  <a:schemeClr val="accent2">
                    <a:lumMod val="75000"/>
                  </a:schemeClr>
                </a:solidFill>
              </a:rPr>
              <a:t>:  </a:t>
            </a:r>
            <a:r>
              <a:rPr lang="en-US" sz="1400" dirty="0">
                <a:solidFill>
                  <a:schemeClr val="accent2">
                    <a:lumMod val="75000"/>
                  </a:schemeClr>
                </a:solidFill>
                <a:hlinkClick r:id="rId5">
                  <a:extLst>
                    <a:ext uri="{A12FA001-AC4F-418D-AE19-62706E023703}">
                      <ahyp:hlinkClr xmlns:ahyp="http://schemas.microsoft.com/office/drawing/2018/hyperlinkcolor" val="tx"/>
                    </a:ext>
                  </a:extLst>
                </a:hlinkClick>
              </a:rPr>
              <a:t>https://drive.google.com/drive/folders/1hrhs_qrq-07ghDqtCAC2Pc0IAKQMo3rK?usp=sharing</a:t>
            </a:r>
            <a:r>
              <a:rPr lang="en-US" sz="1400" dirty="0">
                <a:solidFill>
                  <a:schemeClr val="accent2">
                    <a:lumMod val="75000"/>
                  </a:schemeClr>
                </a:solidFill>
              </a:rPr>
              <a:t>  </a:t>
            </a:r>
          </a:p>
        </p:txBody>
      </p:sp>
    </p:spTree>
    <p:extLst>
      <p:ext uri="{BB962C8B-B14F-4D97-AF65-F5344CB8AC3E}">
        <p14:creationId xmlns:p14="http://schemas.microsoft.com/office/powerpoint/2010/main" val="2335895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D87F6-F928-4C8D-992C-005F7D0E833C}"/>
              </a:ext>
            </a:extLst>
          </p:cNvPr>
          <p:cNvSpPr>
            <a:spLocks noGrp="1"/>
          </p:cNvSpPr>
          <p:nvPr>
            <p:ph type="title"/>
          </p:nvPr>
        </p:nvSpPr>
        <p:spPr>
          <a:xfrm>
            <a:off x="1097280" y="286604"/>
            <a:ext cx="10058400" cy="485183"/>
          </a:xfrm>
        </p:spPr>
        <p:txBody>
          <a:bodyPr vert="horz" lIns="91440" tIns="45720" rIns="91440" bIns="45720" rtlCol="0" anchor="b">
            <a:noAutofit/>
          </a:bodyPr>
          <a:lstStyle/>
          <a:p>
            <a:r>
              <a:rPr lang="en-US" sz="3600" dirty="0"/>
              <a:t>Business Intelligence – Product Reviews</a:t>
            </a:r>
          </a:p>
        </p:txBody>
      </p:sp>
      <p:pic>
        <p:nvPicPr>
          <p:cNvPr id="4" name="Picture 3">
            <a:extLst>
              <a:ext uri="{FF2B5EF4-FFF2-40B4-BE49-F238E27FC236}">
                <a16:creationId xmlns:a16="http://schemas.microsoft.com/office/drawing/2014/main" id="{F249A81E-D499-484C-8275-670A7129540F}"/>
              </a:ext>
            </a:extLst>
          </p:cNvPr>
          <p:cNvPicPr>
            <a:picLocks noChangeAspect="1"/>
          </p:cNvPicPr>
          <p:nvPr/>
        </p:nvPicPr>
        <p:blipFill>
          <a:blip r:embed="rId3"/>
          <a:stretch>
            <a:fillRect/>
          </a:stretch>
        </p:blipFill>
        <p:spPr>
          <a:xfrm>
            <a:off x="1097280" y="1068218"/>
            <a:ext cx="10058400" cy="55031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3615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D87F6-F928-4C8D-992C-005F7D0E833C}"/>
              </a:ext>
            </a:extLst>
          </p:cNvPr>
          <p:cNvSpPr>
            <a:spLocks noGrp="1"/>
          </p:cNvSpPr>
          <p:nvPr>
            <p:ph type="title"/>
          </p:nvPr>
        </p:nvSpPr>
        <p:spPr>
          <a:xfrm>
            <a:off x="1097280" y="286604"/>
            <a:ext cx="10058400" cy="614544"/>
          </a:xfrm>
        </p:spPr>
        <p:txBody>
          <a:bodyPr vert="horz" lIns="91440" tIns="45720" rIns="91440" bIns="45720" rtlCol="0" anchor="b">
            <a:noAutofit/>
          </a:bodyPr>
          <a:lstStyle/>
          <a:p>
            <a:r>
              <a:rPr lang="en-US" sz="3600" dirty="0"/>
              <a:t>FudgeMart/FudgeFlix–Combined Sales analysis</a:t>
            </a:r>
          </a:p>
        </p:txBody>
      </p:sp>
      <p:pic>
        <p:nvPicPr>
          <p:cNvPr id="5" name="Picture 4">
            <a:extLst>
              <a:ext uri="{FF2B5EF4-FFF2-40B4-BE49-F238E27FC236}">
                <a16:creationId xmlns:a16="http://schemas.microsoft.com/office/drawing/2014/main" id="{094A3889-DFDB-45CA-AA1D-FF9D5DBCFFC0}"/>
              </a:ext>
            </a:extLst>
          </p:cNvPr>
          <p:cNvPicPr>
            <a:picLocks noChangeAspect="1"/>
          </p:cNvPicPr>
          <p:nvPr/>
        </p:nvPicPr>
        <p:blipFill>
          <a:blip r:embed="rId3"/>
          <a:stretch>
            <a:fillRect/>
          </a:stretch>
        </p:blipFill>
        <p:spPr>
          <a:xfrm>
            <a:off x="1200108" y="901148"/>
            <a:ext cx="9746187" cy="5763013"/>
          </a:xfrm>
          <a:prstGeom prst="rect">
            <a:avLst/>
          </a:prstGeom>
        </p:spPr>
      </p:pic>
    </p:spTree>
    <p:extLst>
      <p:ext uri="{BB962C8B-B14F-4D97-AF65-F5344CB8AC3E}">
        <p14:creationId xmlns:p14="http://schemas.microsoft.com/office/powerpoint/2010/main" val="1870728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20B2F5-BE3E-40C5-B9A9-4F15D398A4ED}"/>
              </a:ext>
            </a:extLst>
          </p:cNvPr>
          <p:cNvPicPr>
            <a:picLocks noChangeAspect="1"/>
          </p:cNvPicPr>
          <p:nvPr/>
        </p:nvPicPr>
        <p:blipFill>
          <a:blip r:embed="rId3"/>
          <a:stretch>
            <a:fillRect/>
          </a:stretch>
        </p:blipFill>
        <p:spPr>
          <a:xfrm>
            <a:off x="10724518" y="4720"/>
            <a:ext cx="1467481" cy="1164456"/>
          </a:xfrm>
          <a:prstGeom prst="rect">
            <a:avLst/>
          </a:prstGeom>
          <a:effectLst>
            <a:outerShdw blurRad="50800" dist="38100" dir="5400000" algn="t" rotWithShape="0">
              <a:prstClr val="black">
                <a:alpha val="40000"/>
              </a:prstClr>
            </a:outerShdw>
            <a:softEdge rad="31750"/>
          </a:effectLst>
        </p:spPr>
      </p:pic>
      <p:pic>
        <p:nvPicPr>
          <p:cNvPr id="4" name="Picture 3">
            <a:extLst>
              <a:ext uri="{FF2B5EF4-FFF2-40B4-BE49-F238E27FC236}">
                <a16:creationId xmlns:a16="http://schemas.microsoft.com/office/drawing/2014/main" id="{3366CA63-E4F8-45BA-8A0C-E130D7942017}"/>
              </a:ext>
            </a:extLst>
          </p:cNvPr>
          <p:cNvPicPr>
            <a:picLocks noChangeAspect="1"/>
          </p:cNvPicPr>
          <p:nvPr/>
        </p:nvPicPr>
        <p:blipFill>
          <a:blip r:embed="rId4"/>
          <a:stretch>
            <a:fillRect/>
          </a:stretch>
        </p:blipFill>
        <p:spPr>
          <a:xfrm>
            <a:off x="896393" y="1381302"/>
            <a:ext cx="9561993" cy="4838786"/>
          </a:xfrm>
          <a:prstGeom prst="rect">
            <a:avLst/>
          </a:prstGeom>
          <a:ln>
            <a:noFill/>
          </a:ln>
          <a:effectLst>
            <a:outerShdw blurRad="292100" dist="139700" dir="2700000" algn="tl" rotWithShape="0">
              <a:srgbClr val="333333">
                <a:alpha val="65000"/>
              </a:srgbClr>
            </a:outerShdw>
          </a:effectLst>
        </p:spPr>
      </p:pic>
      <p:sp>
        <p:nvSpPr>
          <p:cNvPr id="6" name="Title 5">
            <a:extLst>
              <a:ext uri="{FF2B5EF4-FFF2-40B4-BE49-F238E27FC236}">
                <a16:creationId xmlns:a16="http://schemas.microsoft.com/office/drawing/2014/main" id="{576CFBDF-C14B-4C95-8366-8B6AD4E3DBE7}"/>
              </a:ext>
            </a:extLst>
          </p:cNvPr>
          <p:cNvSpPr>
            <a:spLocks noGrp="1"/>
          </p:cNvSpPr>
          <p:nvPr>
            <p:ph type="title"/>
          </p:nvPr>
        </p:nvSpPr>
        <p:spPr>
          <a:xfrm>
            <a:off x="896393" y="309196"/>
            <a:ext cx="9129680" cy="779576"/>
          </a:xfrm>
        </p:spPr>
        <p:txBody>
          <a:bodyPr>
            <a:normAutofit/>
          </a:bodyPr>
          <a:lstStyle/>
          <a:p>
            <a:r>
              <a:rPr lang="en-US" sz="4400" dirty="0"/>
              <a:t>Fudgemart - Data Warehouse &amp; BI</a:t>
            </a:r>
            <a:endParaRPr lang="en-US" dirty="0"/>
          </a:p>
        </p:txBody>
      </p:sp>
    </p:spTree>
    <p:extLst>
      <p:ext uri="{BB962C8B-B14F-4D97-AF65-F5344CB8AC3E}">
        <p14:creationId xmlns:p14="http://schemas.microsoft.com/office/powerpoint/2010/main" val="156841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5" name="Group 24">
            <a:extLst>
              <a:ext uri="{FF2B5EF4-FFF2-40B4-BE49-F238E27FC236}">
                <a16:creationId xmlns:a16="http://schemas.microsoft.com/office/drawing/2014/main" id="{16DCAA85-498A-403D-9B78-5CCBD10900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6" name="Straight Connector 25">
              <a:extLst>
                <a:ext uri="{FF2B5EF4-FFF2-40B4-BE49-F238E27FC236}">
                  <a16:creationId xmlns:a16="http://schemas.microsoft.com/office/drawing/2014/main" id="{4C929204-F980-484D-8655-730F1B727D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94AA9E8-0640-456D-9848-62D4B61E47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441337F-52E8-47F0-BE05-22B9546BD8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A2DF1D8-3C43-493B-81AB-F884A1AC2C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C936AE0-5857-4E83-9FBF-0DF0AF7D38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36A29DB-28F7-484B-99D4-7E87455EB3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56A04A1-DCC2-47B8-8D5F-2FBCDFEDB7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F8231EB-A54F-4957-8BD8-E09CF6D39E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D1D56A-9AA0-4252-83CA-007900F7DB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ACB8F62-27AD-449A-9672-CF1606EF1A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1B8E8DD-78E3-4D21-9D97-1E8853D1C6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C220D24-A0B4-47A2-BB5A-B6ABA10ED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3FC849-1B32-469B-B356-6BB73B5EC8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750050C-BD87-4421-8AF5-D443625769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ADD4106-749A-4CFF-8200-A538FF2CFF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18D6102-2C43-4536-94B6-3F20198912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DA4A991-2B53-4FCA-A902-988C73FB44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AC82C70-BA0E-4EE5-8BD1-86BE0F0285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76FAE23-3A27-481D-B71A-87F5B8544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4AF4835-A99A-4CC2-A6E4-86EB56985E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957E9B9-6479-47C7-B61A-B53AFE4BF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5D469BB-F55D-4219-8418-546B245E69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DEC9E81-2D66-47F9-B4BE-FE06E7B770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DA5F6DC-345D-4A6D-8724-76CAA824AC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1211B08-57AE-4D57-855B-125A73E5F8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3DB6EC5-BA1C-4572-B46B-8459807DFC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DBA9824-38B3-4502-A8D3-970A14DFFF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22FCB05-90E9-44F3-8C1B-8C0F54E067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25384D3-980A-4770-AA07-E69D5FF0C0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474BF91-F9D9-4FAD-8398-B8D215012B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D34BA63-E3AC-41DA-BE9A-FF9EFB5A26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8" name="Right Triangle 57">
            <a:extLst>
              <a:ext uri="{FF2B5EF4-FFF2-40B4-BE49-F238E27FC236}">
                <a16:creationId xmlns:a16="http://schemas.microsoft.com/office/drawing/2014/main" id="{C06E4552-68A6-4116-A498-EAB3BF2A2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957331"/>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AEAFFB2-8207-4190-8033-AAB617703E13}"/>
              </a:ext>
            </a:extLst>
          </p:cNvPr>
          <p:cNvSpPr>
            <a:spLocks noGrp="1"/>
          </p:cNvSpPr>
          <p:nvPr>
            <p:ph type="title"/>
          </p:nvPr>
        </p:nvSpPr>
        <p:spPr>
          <a:xfrm>
            <a:off x="683587" y="158395"/>
            <a:ext cx="10332491" cy="1413175"/>
          </a:xfrm>
        </p:spPr>
        <p:txBody>
          <a:bodyPr vert="horz" lIns="91440" tIns="45720" rIns="91440" bIns="45720" rtlCol="0" anchor="b">
            <a:normAutofit/>
          </a:bodyPr>
          <a:lstStyle/>
          <a:p>
            <a:r>
              <a:rPr lang="en-US"/>
              <a:t>IST 652 – Scripting Data Analytics </a:t>
            </a:r>
            <a:endParaRPr lang="en-US" dirty="0"/>
          </a:p>
        </p:txBody>
      </p:sp>
      <p:sp>
        <p:nvSpPr>
          <p:cNvPr id="18" name="TextBox 17">
            <a:extLst>
              <a:ext uri="{FF2B5EF4-FFF2-40B4-BE49-F238E27FC236}">
                <a16:creationId xmlns:a16="http://schemas.microsoft.com/office/drawing/2014/main" id="{F95F27B2-BF01-4F30-B9C0-9AB43A7970BE}"/>
              </a:ext>
            </a:extLst>
          </p:cNvPr>
          <p:cNvSpPr txBox="1"/>
          <p:nvPr/>
        </p:nvSpPr>
        <p:spPr>
          <a:xfrm>
            <a:off x="683587" y="1800354"/>
            <a:ext cx="7376092" cy="1242814"/>
          </a:xfrm>
          <a:prstGeom prst="rect">
            <a:avLst/>
          </a:prstGeom>
        </p:spPr>
        <p:txBody>
          <a:bodyPr vert="horz" lIns="91440" tIns="45720" rIns="91440" bIns="45720" rtlCol="0" anchor="ctr">
            <a:normAutofit/>
          </a:bodyPr>
          <a:lstStyle/>
          <a:p>
            <a:pPr indent="-228600">
              <a:lnSpc>
                <a:spcPct val="110000"/>
              </a:lnSpc>
              <a:spcAft>
                <a:spcPts val="600"/>
              </a:spcAft>
              <a:buClr>
                <a:schemeClr val="tx2">
                  <a:lumMod val="50000"/>
                  <a:lumOff val="50000"/>
                </a:schemeClr>
              </a:buClr>
              <a:buSzPct val="75000"/>
              <a:buFont typeface="Wingdings" panose="05000000000000000000" pitchFamily="2" charset="2"/>
              <a:buChar char="§"/>
            </a:pPr>
            <a:r>
              <a:rPr lang="en-US" dirty="0">
                <a:solidFill>
                  <a:srgbClr val="FF0000"/>
                </a:solidFill>
              </a:rPr>
              <a:t>Dr. Deborah Landowski</a:t>
            </a:r>
          </a:p>
        </p:txBody>
      </p:sp>
      <p:pic>
        <p:nvPicPr>
          <p:cNvPr id="16" name="Picture 15">
            <a:extLst>
              <a:ext uri="{FF2B5EF4-FFF2-40B4-BE49-F238E27FC236}">
                <a16:creationId xmlns:a16="http://schemas.microsoft.com/office/drawing/2014/main" id="{87A2B78E-7DF9-4645-AB42-E1562AA8464A}"/>
              </a:ext>
            </a:extLst>
          </p:cNvPr>
          <p:cNvPicPr>
            <a:picLocks noChangeAspect="1"/>
          </p:cNvPicPr>
          <p:nvPr/>
        </p:nvPicPr>
        <p:blipFill rotWithShape="1">
          <a:blip r:embed="rId3"/>
          <a:srcRect b="3234"/>
          <a:stretch/>
        </p:blipFill>
        <p:spPr>
          <a:xfrm>
            <a:off x="119934" y="3258636"/>
            <a:ext cx="12195587" cy="3599364"/>
          </a:xfrm>
          <a:custGeom>
            <a:avLst/>
            <a:gdLst/>
            <a:ahLst/>
            <a:cxnLst/>
            <a:rect l="l" t="t" r="r" b="b"/>
            <a:pathLst>
              <a:path w="12178449" h="3424057">
                <a:moveTo>
                  <a:pt x="8778628" y="0"/>
                </a:moveTo>
                <a:lnTo>
                  <a:pt x="9096995" y="0"/>
                </a:lnTo>
                <a:lnTo>
                  <a:pt x="9540073" y="10341"/>
                </a:lnTo>
                <a:cubicBezTo>
                  <a:pt x="10154127" y="37036"/>
                  <a:pt x="10847400" y="104023"/>
                  <a:pt x="11653844" y="224215"/>
                </a:cubicBezTo>
                <a:lnTo>
                  <a:pt x="12178449" y="307575"/>
                </a:lnTo>
                <a:lnTo>
                  <a:pt x="12178449" y="3424056"/>
                </a:lnTo>
                <a:lnTo>
                  <a:pt x="0" y="3424057"/>
                </a:lnTo>
                <a:lnTo>
                  <a:pt x="0" y="1093185"/>
                </a:lnTo>
                <a:lnTo>
                  <a:pt x="851945" y="1080793"/>
                </a:lnTo>
                <a:cubicBezTo>
                  <a:pt x="4637202" y="967650"/>
                  <a:pt x="5848483" y="115490"/>
                  <a:pt x="8385751" y="7749"/>
                </a:cubicBezTo>
                <a:close/>
              </a:path>
            </a:pathLst>
          </a:custGeom>
        </p:spPr>
      </p:pic>
      <p:pic>
        <p:nvPicPr>
          <p:cNvPr id="5" name="Picture 4">
            <a:extLst>
              <a:ext uri="{FF2B5EF4-FFF2-40B4-BE49-F238E27FC236}">
                <a16:creationId xmlns:a16="http://schemas.microsoft.com/office/drawing/2014/main" id="{6220B2F5-BE3E-40C5-B9A9-4F15D398A4ED}"/>
              </a:ext>
            </a:extLst>
          </p:cNvPr>
          <p:cNvPicPr>
            <a:picLocks noChangeAspect="1"/>
          </p:cNvPicPr>
          <p:nvPr/>
        </p:nvPicPr>
        <p:blipFill>
          <a:blip r:embed="rId4"/>
          <a:stretch>
            <a:fillRect/>
          </a:stretch>
        </p:blipFill>
        <p:spPr>
          <a:xfrm>
            <a:off x="10724518" y="4720"/>
            <a:ext cx="1467481" cy="1164456"/>
          </a:xfrm>
          <a:prstGeom prst="rect">
            <a:avLst/>
          </a:prstGeom>
          <a:effectLst>
            <a:outerShdw blurRad="50800" dist="38100" dir="5400000" algn="t" rotWithShape="0">
              <a:prstClr val="black">
                <a:alpha val="40000"/>
              </a:prstClr>
            </a:outerShdw>
            <a:softEdge rad="31750"/>
          </a:effectLst>
        </p:spPr>
      </p:pic>
    </p:spTree>
    <p:extLst>
      <p:ext uri="{BB962C8B-B14F-4D97-AF65-F5344CB8AC3E}">
        <p14:creationId xmlns:p14="http://schemas.microsoft.com/office/powerpoint/2010/main" val="143836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FFB2-8207-4190-8033-AAB617703E13}"/>
              </a:ext>
            </a:extLst>
          </p:cNvPr>
          <p:cNvSpPr>
            <a:spLocks noGrp="1"/>
          </p:cNvSpPr>
          <p:nvPr>
            <p:ph type="title"/>
          </p:nvPr>
        </p:nvSpPr>
        <p:spPr>
          <a:xfrm>
            <a:off x="547446" y="1160624"/>
            <a:ext cx="5295036" cy="4143176"/>
          </a:xfrm>
          <a:effectLst>
            <a:outerShdw blurRad="50800" dist="38100" dir="5400000" algn="t" rotWithShape="0">
              <a:prstClr val="black">
                <a:alpha val="40000"/>
              </a:prstClr>
            </a:outerShdw>
          </a:effectLst>
        </p:spPr>
        <p:txBody>
          <a:bodyPr vert="horz" lIns="91440" tIns="45720" rIns="91440" bIns="45720" rtlCol="0" anchor="b">
            <a:normAutofit/>
          </a:bodyPr>
          <a:lstStyle/>
          <a:p>
            <a:r>
              <a:rPr lang="en-US" sz="4800" dirty="0"/>
              <a:t>IST 718 – BIG DATA ANALYTICS  </a:t>
            </a:r>
            <a:br>
              <a:rPr lang="en-US" dirty="0"/>
            </a:br>
            <a:br>
              <a:rPr lang="en-US" dirty="0"/>
            </a:br>
            <a:r>
              <a:rPr lang="en-US" sz="3600" dirty="0"/>
              <a:t>Tour De France</a:t>
            </a:r>
            <a:br>
              <a:rPr lang="en-US" dirty="0"/>
            </a:br>
            <a:endParaRPr lang="en-US" dirty="0"/>
          </a:p>
        </p:txBody>
      </p:sp>
      <p:pic>
        <p:nvPicPr>
          <p:cNvPr id="5" name="Picture 4">
            <a:extLst>
              <a:ext uri="{FF2B5EF4-FFF2-40B4-BE49-F238E27FC236}">
                <a16:creationId xmlns:a16="http://schemas.microsoft.com/office/drawing/2014/main" id="{6220B2F5-BE3E-40C5-B9A9-4F15D398A4ED}"/>
              </a:ext>
            </a:extLst>
          </p:cNvPr>
          <p:cNvPicPr>
            <a:picLocks noChangeAspect="1"/>
          </p:cNvPicPr>
          <p:nvPr/>
        </p:nvPicPr>
        <p:blipFill>
          <a:blip r:embed="rId3"/>
          <a:stretch>
            <a:fillRect/>
          </a:stretch>
        </p:blipFill>
        <p:spPr>
          <a:xfrm>
            <a:off x="10724518" y="4720"/>
            <a:ext cx="1467481" cy="1164456"/>
          </a:xfrm>
          <a:prstGeom prst="rect">
            <a:avLst/>
          </a:prstGeom>
          <a:effectLst>
            <a:outerShdw blurRad="50800" dist="38100" dir="5400000" algn="t" rotWithShape="0">
              <a:prstClr val="black">
                <a:alpha val="40000"/>
              </a:prstClr>
            </a:outerShdw>
            <a:softEdge rad="31750"/>
          </a:effectLst>
        </p:spPr>
      </p:pic>
      <p:sp>
        <p:nvSpPr>
          <p:cNvPr id="18" name="TextBox 17">
            <a:extLst>
              <a:ext uri="{FF2B5EF4-FFF2-40B4-BE49-F238E27FC236}">
                <a16:creationId xmlns:a16="http://schemas.microsoft.com/office/drawing/2014/main" id="{F95F27B2-BF01-4F30-B9C0-9AB43A7970BE}"/>
              </a:ext>
            </a:extLst>
          </p:cNvPr>
          <p:cNvSpPr txBox="1"/>
          <p:nvPr/>
        </p:nvSpPr>
        <p:spPr>
          <a:xfrm>
            <a:off x="685800" y="5620148"/>
            <a:ext cx="2663890" cy="369332"/>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dirty="0">
                <a:solidFill>
                  <a:srgbClr val="C00000"/>
                </a:solidFill>
              </a:rPr>
              <a:t>Dr. Jonathan Fox</a:t>
            </a:r>
          </a:p>
        </p:txBody>
      </p:sp>
      <p:pic>
        <p:nvPicPr>
          <p:cNvPr id="6" name="Picture 5">
            <a:extLst>
              <a:ext uri="{FF2B5EF4-FFF2-40B4-BE49-F238E27FC236}">
                <a16:creationId xmlns:a16="http://schemas.microsoft.com/office/drawing/2014/main" id="{BB581700-CFCC-448D-B595-5313A53EC10B}"/>
              </a:ext>
            </a:extLst>
          </p:cNvPr>
          <p:cNvPicPr>
            <a:picLocks noChangeAspect="1"/>
          </p:cNvPicPr>
          <p:nvPr/>
        </p:nvPicPr>
        <p:blipFill>
          <a:blip r:embed="rId4"/>
          <a:stretch>
            <a:fillRect/>
          </a:stretch>
        </p:blipFill>
        <p:spPr>
          <a:xfrm>
            <a:off x="6779374" y="1746820"/>
            <a:ext cx="4795545" cy="297078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548AAC83-6C85-4FA8-B302-543938D6BB71}"/>
              </a:ext>
            </a:extLst>
          </p:cNvPr>
          <p:cNvPicPr>
            <a:picLocks noChangeAspect="1"/>
          </p:cNvPicPr>
          <p:nvPr/>
        </p:nvPicPr>
        <p:blipFill>
          <a:blip r:embed="rId5"/>
          <a:stretch>
            <a:fillRect/>
          </a:stretch>
        </p:blipFill>
        <p:spPr>
          <a:xfrm>
            <a:off x="10116642" y="4844370"/>
            <a:ext cx="1433039" cy="1264447"/>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A427A175-4F5C-40B2-BBCD-F1FBA33CCFC6}"/>
              </a:ext>
            </a:extLst>
          </p:cNvPr>
          <p:cNvPicPr>
            <a:picLocks noChangeAspect="1"/>
          </p:cNvPicPr>
          <p:nvPr/>
        </p:nvPicPr>
        <p:blipFill>
          <a:blip r:embed="rId6"/>
          <a:stretch>
            <a:fillRect/>
          </a:stretch>
        </p:blipFill>
        <p:spPr>
          <a:xfrm>
            <a:off x="6779374" y="4862890"/>
            <a:ext cx="1490996" cy="1245927"/>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D39BECA4-2A63-45BD-A6CC-13BE71942F92}"/>
              </a:ext>
            </a:extLst>
          </p:cNvPr>
          <p:cNvPicPr>
            <a:picLocks noChangeAspect="1"/>
          </p:cNvPicPr>
          <p:nvPr/>
        </p:nvPicPr>
        <p:blipFill>
          <a:blip r:embed="rId7"/>
          <a:stretch>
            <a:fillRect/>
          </a:stretch>
        </p:blipFill>
        <p:spPr>
          <a:xfrm>
            <a:off x="8418506" y="4862890"/>
            <a:ext cx="1549999" cy="12644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20336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FFB2-8207-4190-8033-AAB617703E13}"/>
              </a:ext>
            </a:extLst>
          </p:cNvPr>
          <p:cNvSpPr>
            <a:spLocks noGrp="1"/>
          </p:cNvSpPr>
          <p:nvPr>
            <p:ph type="title"/>
          </p:nvPr>
        </p:nvSpPr>
        <p:spPr>
          <a:xfrm>
            <a:off x="691079" y="754057"/>
            <a:ext cx="8624002" cy="1091051"/>
          </a:xfrm>
          <a:effectLst>
            <a:outerShdw blurRad="50800" dist="38100" dir="8100000" algn="tr" rotWithShape="0">
              <a:prstClr val="black">
                <a:alpha val="40000"/>
              </a:prstClr>
            </a:outerShdw>
          </a:effectLst>
        </p:spPr>
        <p:txBody>
          <a:bodyPr vert="horz" lIns="91440" tIns="45720" rIns="91440" bIns="45720" rtlCol="0" anchor="b">
            <a:normAutofit/>
          </a:bodyPr>
          <a:lstStyle/>
          <a:p>
            <a:r>
              <a:rPr lang="en-US" sz="5400" dirty="0"/>
              <a:t>Analyzing Big Data</a:t>
            </a:r>
          </a:p>
        </p:txBody>
      </p:sp>
      <p:pic>
        <p:nvPicPr>
          <p:cNvPr id="5" name="Picture 4">
            <a:extLst>
              <a:ext uri="{FF2B5EF4-FFF2-40B4-BE49-F238E27FC236}">
                <a16:creationId xmlns:a16="http://schemas.microsoft.com/office/drawing/2014/main" id="{6220B2F5-BE3E-40C5-B9A9-4F15D398A4ED}"/>
              </a:ext>
            </a:extLst>
          </p:cNvPr>
          <p:cNvPicPr>
            <a:picLocks noChangeAspect="1"/>
          </p:cNvPicPr>
          <p:nvPr/>
        </p:nvPicPr>
        <p:blipFill>
          <a:blip r:embed="rId2"/>
          <a:stretch>
            <a:fillRect/>
          </a:stretch>
        </p:blipFill>
        <p:spPr>
          <a:xfrm>
            <a:off x="10724518" y="4720"/>
            <a:ext cx="1467481" cy="1164456"/>
          </a:xfrm>
          <a:prstGeom prst="rect">
            <a:avLst/>
          </a:prstGeom>
          <a:effectLst>
            <a:outerShdw blurRad="50800" dist="38100" dir="5400000" algn="t" rotWithShape="0">
              <a:prstClr val="black">
                <a:alpha val="40000"/>
              </a:prstClr>
            </a:outerShdw>
            <a:softEdge rad="31750"/>
          </a:effectLst>
        </p:spPr>
      </p:pic>
      <p:sp>
        <p:nvSpPr>
          <p:cNvPr id="6" name="Content Placeholder 5">
            <a:extLst>
              <a:ext uri="{FF2B5EF4-FFF2-40B4-BE49-F238E27FC236}">
                <a16:creationId xmlns:a16="http://schemas.microsoft.com/office/drawing/2014/main" id="{3B9E0FF0-CDCC-4014-8CA4-4A96CBF5B616}"/>
              </a:ext>
            </a:extLst>
          </p:cNvPr>
          <p:cNvSpPr>
            <a:spLocks noGrp="1"/>
          </p:cNvSpPr>
          <p:nvPr>
            <p:ph idx="1"/>
          </p:nvPr>
        </p:nvSpPr>
        <p:spPr>
          <a:xfrm>
            <a:off x="691079" y="2088338"/>
            <a:ext cx="10325000" cy="3676357"/>
          </a:xfrm>
        </p:spPr>
        <p:txBody>
          <a:bodyPr vert="horz" lIns="91440" tIns="45720" rIns="91440" bIns="45720" rtlCol="0">
            <a:normAutofit/>
          </a:bodyPr>
          <a:lstStyle/>
          <a:p>
            <a:pPr>
              <a:buClr>
                <a:schemeClr val="accent2"/>
              </a:buClr>
            </a:pPr>
            <a:endParaRPr lang="en-US" dirty="0"/>
          </a:p>
          <a:p>
            <a:pPr>
              <a:buClr>
                <a:schemeClr val="accent2"/>
              </a:buClr>
            </a:pPr>
            <a:r>
              <a:rPr lang="en-US" dirty="0"/>
              <a:t>Translate a business challenge into an analytics challenge.</a:t>
            </a:r>
          </a:p>
          <a:p>
            <a:pPr>
              <a:buClr>
                <a:schemeClr val="accent2"/>
              </a:buClr>
            </a:pPr>
            <a:r>
              <a:rPr lang="en-US" dirty="0"/>
              <a:t>Analyze big data, create statistical models, and identify insights that can lead to actionable results.</a:t>
            </a:r>
          </a:p>
          <a:p>
            <a:pPr>
              <a:buClr>
                <a:schemeClr val="accent2"/>
              </a:buClr>
            </a:pPr>
            <a:r>
              <a:rPr lang="en-US" dirty="0"/>
              <a:t>Use Python and Spark to build big data analytics pipelines.</a:t>
            </a:r>
          </a:p>
          <a:p>
            <a:pPr>
              <a:buClr>
                <a:schemeClr val="accent2"/>
              </a:buClr>
            </a:pPr>
            <a:r>
              <a:rPr lang="en-US" dirty="0"/>
              <a:t>Learn classic and state of the art machine learning techniques</a:t>
            </a:r>
          </a:p>
          <a:p>
            <a:pPr>
              <a:buClr>
                <a:schemeClr val="accent2"/>
              </a:buClr>
            </a:pPr>
            <a:r>
              <a:rPr lang="en-US" dirty="0"/>
              <a:t>Explain how advanced analytics can be leveraged to create competitive advantage;</a:t>
            </a:r>
          </a:p>
          <a:p>
            <a:pPr>
              <a:buClr>
                <a:schemeClr val="accent2"/>
              </a:buClr>
            </a:pPr>
            <a:endParaRPr lang="en-US" dirty="0"/>
          </a:p>
        </p:txBody>
      </p:sp>
    </p:spTree>
    <p:extLst>
      <p:ext uri="{BB962C8B-B14F-4D97-AF65-F5344CB8AC3E}">
        <p14:creationId xmlns:p14="http://schemas.microsoft.com/office/powerpoint/2010/main" val="1857110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FFB2-8207-4190-8033-AAB617703E13}"/>
              </a:ext>
            </a:extLst>
          </p:cNvPr>
          <p:cNvSpPr>
            <a:spLocks noGrp="1"/>
          </p:cNvSpPr>
          <p:nvPr>
            <p:ph type="title"/>
          </p:nvPr>
        </p:nvSpPr>
        <p:spPr>
          <a:xfrm>
            <a:off x="686178" y="343922"/>
            <a:ext cx="8624002" cy="1091051"/>
          </a:xfrm>
          <a:effectLst>
            <a:outerShdw blurRad="50800" dist="38100" dir="8100000" algn="tr" rotWithShape="0">
              <a:prstClr val="black">
                <a:alpha val="40000"/>
              </a:prstClr>
            </a:outerShdw>
          </a:effectLst>
        </p:spPr>
        <p:txBody>
          <a:bodyPr vert="horz" lIns="91440" tIns="45720" rIns="91440" bIns="45720" rtlCol="0" anchor="b">
            <a:normAutofit/>
          </a:bodyPr>
          <a:lstStyle/>
          <a:p>
            <a:r>
              <a:rPr lang="en-US" sz="5400" dirty="0"/>
              <a:t>Tour de France</a:t>
            </a:r>
          </a:p>
        </p:txBody>
      </p:sp>
      <p:pic>
        <p:nvPicPr>
          <p:cNvPr id="5" name="Picture 4">
            <a:extLst>
              <a:ext uri="{FF2B5EF4-FFF2-40B4-BE49-F238E27FC236}">
                <a16:creationId xmlns:a16="http://schemas.microsoft.com/office/drawing/2014/main" id="{6220B2F5-BE3E-40C5-B9A9-4F15D398A4ED}"/>
              </a:ext>
            </a:extLst>
          </p:cNvPr>
          <p:cNvPicPr>
            <a:picLocks noChangeAspect="1"/>
          </p:cNvPicPr>
          <p:nvPr/>
        </p:nvPicPr>
        <p:blipFill>
          <a:blip r:embed="rId2"/>
          <a:stretch>
            <a:fillRect/>
          </a:stretch>
        </p:blipFill>
        <p:spPr>
          <a:xfrm>
            <a:off x="10724518" y="4720"/>
            <a:ext cx="1467481" cy="1164456"/>
          </a:xfrm>
          <a:prstGeom prst="rect">
            <a:avLst/>
          </a:prstGeom>
          <a:effectLst>
            <a:outerShdw blurRad="50800" dist="38100" dir="5400000" algn="t" rotWithShape="0">
              <a:prstClr val="black">
                <a:alpha val="40000"/>
              </a:prstClr>
            </a:outerShdw>
            <a:softEdge rad="31750"/>
          </a:effectLst>
        </p:spPr>
      </p:pic>
      <p:pic>
        <p:nvPicPr>
          <p:cNvPr id="8" name="Picture 7">
            <a:extLst>
              <a:ext uri="{FF2B5EF4-FFF2-40B4-BE49-F238E27FC236}">
                <a16:creationId xmlns:a16="http://schemas.microsoft.com/office/drawing/2014/main" id="{874A0942-D27A-403A-856B-A1DBFEC3B0C3}"/>
              </a:ext>
            </a:extLst>
          </p:cNvPr>
          <p:cNvPicPr>
            <a:picLocks noChangeAspect="1"/>
          </p:cNvPicPr>
          <p:nvPr/>
        </p:nvPicPr>
        <p:blipFill>
          <a:blip r:embed="rId3"/>
          <a:stretch>
            <a:fillRect/>
          </a:stretch>
        </p:blipFill>
        <p:spPr>
          <a:xfrm>
            <a:off x="686177" y="1633818"/>
            <a:ext cx="10716719" cy="494478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03263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FFB2-8207-4190-8033-AAB617703E13}"/>
              </a:ext>
            </a:extLst>
          </p:cNvPr>
          <p:cNvSpPr>
            <a:spLocks noGrp="1"/>
          </p:cNvSpPr>
          <p:nvPr>
            <p:ph type="title"/>
          </p:nvPr>
        </p:nvSpPr>
        <p:spPr>
          <a:xfrm>
            <a:off x="833718" y="343922"/>
            <a:ext cx="8476462" cy="1091051"/>
          </a:xfrm>
          <a:effectLst>
            <a:outerShdw blurRad="50800" dist="38100" dir="8100000" algn="tr" rotWithShape="0">
              <a:prstClr val="black">
                <a:alpha val="40000"/>
              </a:prstClr>
            </a:outerShdw>
          </a:effectLst>
        </p:spPr>
        <p:txBody>
          <a:bodyPr vert="horz" lIns="91440" tIns="45720" rIns="91440" bIns="45720" rtlCol="0" anchor="b">
            <a:normAutofit/>
          </a:bodyPr>
          <a:lstStyle/>
          <a:p>
            <a:r>
              <a:rPr lang="en-US" sz="5400" dirty="0"/>
              <a:t>Tour de France analysis</a:t>
            </a:r>
          </a:p>
        </p:txBody>
      </p:sp>
      <p:pic>
        <p:nvPicPr>
          <p:cNvPr id="5" name="Picture 4">
            <a:extLst>
              <a:ext uri="{FF2B5EF4-FFF2-40B4-BE49-F238E27FC236}">
                <a16:creationId xmlns:a16="http://schemas.microsoft.com/office/drawing/2014/main" id="{6220B2F5-BE3E-40C5-B9A9-4F15D398A4ED}"/>
              </a:ext>
            </a:extLst>
          </p:cNvPr>
          <p:cNvPicPr>
            <a:picLocks noChangeAspect="1"/>
          </p:cNvPicPr>
          <p:nvPr/>
        </p:nvPicPr>
        <p:blipFill>
          <a:blip r:embed="rId3"/>
          <a:stretch>
            <a:fillRect/>
          </a:stretch>
        </p:blipFill>
        <p:spPr>
          <a:xfrm>
            <a:off x="10724518" y="4720"/>
            <a:ext cx="1467481" cy="1164456"/>
          </a:xfrm>
          <a:prstGeom prst="rect">
            <a:avLst/>
          </a:prstGeom>
          <a:effectLst>
            <a:outerShdw blurRad="50800" dist="38100" dir="5400000" algn="t" rotWithShape="0">
              <a:prstClr val="black">
                <a:alpha val="40000"/>
              </a:prstClr>
            </a:outerShdw>
            <a:softEdge rad="31750"/>
          </a:effectLst>
        </p:spPr>
      </p:pic>
      <p:pic>
        <p:nvPicPr>
          <p:cNvPr id="4" name="Picture 3">
            <a:extLst>
              <a:ext uri="{FF2B5EF4-FFF2-40B4-BE49-F238E27FC236}">
                <a16:creationId xmlns:a16="http://schemas.microsoft.com/office/drawing/2014/main" id="{7886752D-AD7E-4146-A17E-912962C5DA60}"/>
              </a:ext>
            </a:extLst>
          </p:cNvPr>
          <p:cNvPicPr>
            <a:picLocks noChangeAspect="1"/>
          </p:cNvPicPr>
          <p:nvPr/>
        </p:nvPicPr>
        <p:blipFill>
          <a:blip r:embed="rId4"/>
          <a:stretch>
            <a:fillRect/>
          </a:stretch>
        </p:blipFill>
        <p:spPr>
          <a:xfrm>
            <a:off x="911269" y="1505686"/>
            <a:ext cx="10162384" cy="51248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75339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FFB2-8207-4190-8033-AAB617703E13}"/>
              </a:ext>
            </a:extLst>
          </p:cNvPr>
          <p:cNvSpPr>
            <a:spLocks noGrp="1"/>
          </p:cNvSpPr>
          <p:nvPr>
            <p:ph type="title"/>
          </p:nvPr>
        </p:nvSpPr>
        <p:spPr>
          <a:xfrm>
            <a:off x="833717" y="343923"/>
            <a:ext cx="9304195" cy="946996"/>
          </a:xfrm>
          <a:effectLst>
            <a:outerShdw blurRad="50800" dist="38100" dir="8100000" algn="tr" rotWithShape="0">
              <a:prstClr val="black">
                <a:alpha val="40000"/>
              </a:prstClr>
            </a:outerShdw>
          </a:effectLst>
        </p:spPr>
        <p:txBody>
          <a:bodyPr vert="horz" lIns="91440" tIns="45720" rIns="91440" bIns="45720" rtlCol="0" anchor="b">
            <a:normAutofit/>
          </a:bodyPr>
          <a:lstStyle/>
          <a:p>
            <a:r>
              <a:rPr lang="en-US" sz="5400"/>
              <a:t>TDF Winner’s attributes </a:t>
            </a:r>
            <a:endParaRPr lang="en-US" sz="5400" dirty="0"/>
          </a:p>
        </p:txBody>
      </p:sp>
      <p:pic>
        <p:nvPicPr>
          <p:cNvPr id="5" name="Picture 4">
            <a:extLst>
              <a:ext uri="{FF2B5EF4-FFF2-40B4-BE49-F238E27FC236}">
                <a16:creationId xmlns:a16="http://schemas.microsoft.com/office/drawing/2014/main" id="{6220B2F5-BE3E-40C5-B9A9-4F15D398A4ED}"/>
              </a:ext>
            </a:extLst>
          </p:cNvPr>
          <p:cNvPicPr>
            <a:picLocks noChangeAspect="1"/>
          </p:cNvPicPr>
          <p:nvPr/>
        </p:nvPicPr>
        <p:blipFill>
          <a:blip r:embed="rId3"/>
          <a:stretch>
            <a:fillRect/>
          </a:stretch>
        </p:blipFill>
        <p:spPr>
          <a:xfrm>
            <a:off x="10724518" y="4720"/>
            <a:ext cx="1467481" cy="1164456"/>
          </a:xfrm>
          <a:prstGeom prst="rect">
            <a:avLst/>
          </a:prstGeom>
          <a:effectLst>
            <a:outerShdw blurRad="50800" dist="38100" dir="5400000" algn="t" rotWithShape="0">
              <a:prstClr val="black">
                <a:alpha val="40000"/>
              </a:prstClr>
            </a:outerShdw>
            <a:softEdge rad="31750"/>
          </a:effectLst>
        </p:spPr>
      </p:pic>
      <p:pic>
        <p:nvPicPr>
          <p:cNvPr id="6" name="Picture 5">
            <a:extLst>
              <a:ext uri="{FF2B5EF4-FFF2-40B4-BE49-F238E27FC236}">
                <a16:creationId xmlns:a16="http://schemas.microsoft.com/office/drawing/2014/main" id="{0A5D8AEC-E8F4-4A41-9ACF-74D665F8BDC3}"/>
              </a:ext>
            </a:extLst>
          </p:cNvPr>
          <p:cNvPicPr>
            <a:picLocks noChangeAspect="1"/>
          </p:cNvPicPr>
          <p:nvPr/>
        </p:nvPicPr>
        <p:blipFill>
          <a:blip r:embed="rId4"/>
          <a:stretch>
            <a:fillRect/>
          </a:stretch>
        </p:blipFill>
        <p:spPr>
          <a:xfrm>
            <a:off x="833718" y="1555996"/>
            <a:ext cx="11039145" cy="4528398"/>
          </a:xfrm>
          <a:prstGeom prst="rect">
            <a:avLst/>
          </a:prstGeom>
        </p:spPr>
      </p:pic>
    </p:spTree>
    <p:extLst>
      <p:ext uri="{BB962C8B-B14F-4D97-AF65-F5344CB8AC3E}">
        <p14:creationId xmlns:p14="http://schemas.microsoft.com/office/powerpoint/2010/main" val="3634231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FFB2-8207-4190-8033-AAB617703E13}"/>
              </a:ext>
            </a:extLst>
          </p:cNvPr>
          <p:cNvSpPr>
            <a:spLocks noGrp="1"/>
          </p:cNvSpPr>
          <p:nvPr>
            <p:ph type="title"/>
          </p:nvPr>
        </p:nvSpPr>
        <p:spPr>
          <a:xfrm>
            <a:off x="888626" y="222180"/>
            <a:ext cx="6241044" cy="946996"/>
          </a:xfrm>
          <a:effectLst>
            <a:outerShdw blurRad="50800" dist="38100" dir="8100000" algn="tr" rotWithShape="0">
              <a:prstClr val="black">
                <a:alpha val="40000"/>
              </a:prstClr>
            </a:outerShdw>
          </a:effectLst>
        </p:spPr>
        <p:txBody>
          <a:bodyPr vert="horz" lIns="91440" tIns="45720" rIns="91440" bIns="45720" rtlCol="0" anchor="b">
            <a:normAutofit/>
          </a:bodyPr>
          <a:lstStyle/>
          <a:p>
            <a:r>
              <a:rPr lang="en-US" sz="5400" dirty="0"/>
              <a:t>Predictive analysis</a:t>
            </a:r>
          </a:p>
        </p:txBody>
      </p:sp>
      <p:pic>
        <p:nvPicPr>
          <p:cNvPr id="5" name="Picture 4">
            <a:extLst>
              <a:ext uri="{FF2B5EF4-FFF2-40B4-BE49-F238E27FC236}">
                <a16:creationId xmlns:a16="http://schemas.microsoft.com/office/drawing/2014/main" id="{6220B2F5-BE3E-40C5-B9A9-4F15D398A4ED}"/>
              </a:ext>
            </a:extLst>
          </p:cNvPr>
          <p:cNvPicPr>
            <a:picLocks noChangeAspect="1"/>
          </p:cNvPicPr>
          <p:nvPr/>
        </p:nvPicPr>
        <p:blipFill>
          <a:blip r:embed="rId3"/>
          <a:stretch>
            <a:fillRect/>
          </a:stretch>
        </p:blipFill>
        <p:spPr>
          <a:xfrm>
            <a:off x="10724518" y="4720"/>
            <a:ext cx="1467481" cy="1164456"/>
          </a:xfrm>
          <a:prstGeom prst="rect">
            <a:avLst/>
          </a:prstGeom>
          <a:effectLst>
            <a:outerShdw blurRad="50800" dist="38100" dir="5400000" algn="t" rotWithShape="0">
              <a:prstClr val="black">
                <a:alpha val="40000"/>
              </a:prstClr>
            </a:outerShdw>
            <a:softEdge rad="31750"/>
          </a:effectLst>
        </p:spPr>
      </p:pic>
      <p:pic>
        <p:nvPicPr>
          <p:cNvPr id="8" name="Picture 7">
            <a:extLst>
              <a:ext uri="{FF2B5EF4-FFF2-40B4-BE49-F238E27FC236}">
                <a16:creationId xmlns:a16="http://schemas.microsoft.com/office/drawing/2014/main" id="{77C00D9F-9A27-49CC-87D7-6D22FFB58112}"/>
              </a:ext>
            </a:extLst>
          </p:cNvPr>
          <p:cNvPicPr>
            <a:picLocks noChangeAspect="1"/>
          </p:cNvPicPr>
          <p:nvPr/>
        </p:nvPicPr>
        <p:blipFill>
          <a:blip r:embed="rId4"/>
          <a:stretch>
            <a:fillRect/>
          </a:stretch>
        </p:blipFill>
        <p:spPr>
          <a:xfrm>
            <a:off x="888626" y="1377008"/>
            <a:ext cx="10554821" cy="5258812"/>
          </a:xfrm>
          <a:prstGeom prst="rect">
            <a:avLst/>
          </a:prstGeom>
        </p:spPr>
      </p:pic>
    </p:spTree>
    <p:extLst>
      <p:ext uri="{BB962C8B-B14F-4D97-AF65-F5344CB8AC3E}">
        <p14:creationId xmlns:p14="http://schemas.microsoft.com/office/powerpoint/2010/main" val="4053657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FFB2-8207-4190-8033-AAB617703E13}"/>
              </a:ext>
            </a:extLst>
          </p:cNvPr>
          <p:cNvSpPr>
            <a:spLocks noGrp="1"/>
          </p:cNvSpPr>
          <p:nvPr>
            <p:ph type="title"/>
          </p:nvPr>
        </p:nvSpPr>
        <p:spPr>
          <a:xfrm>
            <a:off x="826764" y="189109"/>
            <a:ext cx="8624002" cy="1091051"/>
          </a:xfrm>
          <a:effectLst>
            <a:outerShdw blurRad="50800" dist="38100" dir="8100000" algn="tr" rotWithShape="0">
              <a:prstClr val="black">
                <a:alpha val="40000"/>
              </a:prstClr>
            </a:outerShdw>
          </a:effectLst>
        </p:spPr>
        <p:txBody>
          <a:bodyPr vert="horz" lIns="91440" tIns="45720" rIns="91440" bIns="45720" rtlCol="0" anchor="b">
            <a:normAutofit/>
          </a:bodyPr>
          <a:lstStyle/>
          <a:p>
            <a:r>
              <a:rPr lang="en-US" sz="5400" dirty="0"/>
              <a:t>Introduction to ADS?</a:t>
            </a:r>
          </a:p>
        </p:txBody>
      </p:sp>
      <p:sp>
        <p:nvSpPr>
          <p:cNvPr id="3" name="Content Placeholder 2">
            <a:extLst>
              <a:ext uri="{FF2B5EF4-FFF2-40B4-BE49-F238E27FC236}">
                <a16:creationId xmlns:a16="http://schemas.microsoft.com/office/drawing/2014/main" id="{22B08BE0-2772-4724-AC2B-58545D832115}"/>
              </a:ext>
            </a:extLst>
          </p:cNvPr>
          <p:cNvSpPr>
            <a:spLocks noGrp="1"/>
          </p:cNvSpPr>
          <p:nvPr>
            <p:ph idx="1"/>
          </p:nvPr>
        </p:nvSpPr>
        <p:spPr>
          <a:xfrm>
            <a:off x="926199" y="1646782"/>
            <a:ext cx="9580552" cy="4441352"/>
          </a:xfrm>
          <a:ln>
            <a:noFill/>
          </a:ln>
        </p:spPr>
        <p:txBody>
          <a:bodyPr>
            <a:normAutofit/>
          </a:bodyPr>
          <a:lstStyle/>
          <a:p>
            <a:pPr>
              <a:buClr>
                <a:schemeClr val="accent2"/>
              </a:buClr>
            </a:pPr>
            <a:r>
              <a:rPr lang="en-US" sz="1800" dirty="0">
                <a:effectLst/>
                <a:latin typeface="Calibri" panose="020F0502020204030204" pitchFamily="34" charset="0"/>
              </a:rPr>
              <a:t>Applied Data science program in Syracuse enables students to apply appropriate analytical and computational methods to handle real-world problems effectively. </a:t>
            </a:r>
          </a:p>
          <a:p>
            <a:pPr>
              <a:buClr>
                <a:schemeClr val="accent2"/>
              </a:buClr>
            </a:pPr>
            <a:r>
              <a:rPr lang="en-US" sz="1800" dirty="0">
                <a:latin typeface="Calibri" panose="020F0502020204030204" pitchFamily="34" charset="0"/>
              </a:rPr>
              <a:t>U</a:t>
            </a:r>
            <a:r>
              <a:rPr lang="en-US" sz="1800" dirty="0">
                <a:effectLst/>
                <a:latin typeface="Calibri" panose="020F0502020204030204" pitchFamily="34" charset="0"/>
              </a:rPr>
              <a:t>nderstanding the data, enhances clarity and communicate technical information to targeted audience thru great visualization.</a:t>
            </a:r>
          </a:p>
          <a:p>
            <a:pPr>
              <a:buClr>
                <a:schemeClr val="accent2"/>
              </a:buClr>
            </a:pPr>
            <a:r>
              <a:rPr lang="en-US" sz="1800" dirty="0">
                <a:effectLst/>
                <a:latin typeface="Calibri" panose="020F0502020204030204" pitchFamily="34" charset="0"/>
              </a:rPr>
              <a:t>Methods to collect, analyze and develop insights using data from multitude of domains using various tools and techniques. </a:t>
            </a:r>
          </a:p>
          <a:p>
            <a:pPr>
              <a:buClr>
                <a:schemeClr val="accent2"/>
              </a:buClr>
            </a:pPr>
            <a:r>
              <a:rPr lang="en-US" sz="1800" dirty="0">
                <a:effectLst/>
                <a:latin typeface="Calibri" panose="020F0502020204030204" pitchFamily="34" charset="0"/>
              </a:rPr>
              <a:t>The project</a:t>
            </a:r>
            <a:r>
              <a:rPr lang="en-US" sz="1800" dirty="0">
                <a:latin typeface="Calibri" panose="020F0502020204030204" pitchFamily="34" charset="0"/>
              </a:rPr>
              <a:t>s and presentations exemplifies the skills that we developed through this program, and I will be covering a subset of courses  (below) as part of this portfolio milestone presentation</a:t>
            </a:r>
          </a:p>
          <a:p>
            <a:pPr>
              <a:buClr>
                <a:schemeClr val="accent2"/>
              </a:buClr>
            </a:pPr>
            <a:endParaRPr lang="en-US" sz="200" dirty="0">
              <a:latin typeface="Calibri" panose="020F0502020204030204" pitchFamily="34" charset="0"/>
            </a:endParaRPr>
          </a:p>
          <a:p>
            <a:pPr lvl="2">
              <a:lnSpc>
                <a:spcPct val="107000"/>
              </a:lnSpc>
              <a:spcBef>
                <a:spcPts val="0"/>
              </a:spcBef>
              <a:buClr>
                <a:schemeClr val="accent2"/>
              </a:buClr>
            </a:pPr>
            <a:r>
              <a:rPr lang="en-US" dirty="0">
                <a:effectLst/>
                <a:latin typeface="Calibri" panose="020F0502020204030204" pitchFamily="34" charset="0"/>
                <a:ea typeface="Calibri" panose="020F0502020204030204" pitchFamily="34" charset="0"/>
                <a:cs typeface="Times New Roman" panose="02020603050405020304" pitchFamily="18" charset="0"/>
              </a:rPr>
              <a:t>IST 659 – DATABASE ADMIN CONCEPTS AND DB MANAGEMENT</a:t>
            </a:r>
          </a:p>
          <a:p>
            <a:pPr lvl="2">
              <a:lnSpc>
                <a:spcPct val="107000"/>
              </a:lnSpc>
              <a:spcBef>
                <a:spcPts val="0"/>
              </a:spcBef>
              <a:buClr>
                <a:schemeClr val="accent2"/>
              </a:buClr>
            </a:pPr>
            <a:r>
              <a:rPr lang="en-US" dirty="0">
                <a:effectLst/>
                <a:latin typeface="Calibri" panose="020F0502020204030204" pitchFamily="34" charset="0"/>
                <a:ea typeface="Calibri" panose="020F0502020204030204" pitchFamily="34" charset="0"/>
                <a:cs typeface="Times New Roman" panose="02020603050405020304" pitchFamily="18" charset="0"/>
              </a:rPr>
              <a:t>IST 722 – DATA WAREHOUSING</a:t>
            </a:r>
          </a:p>
          <a:p>
            <a:pPr lvl="2">
              <a:lnSpc>
                <a:spcPct val="107000"/>
              </a:lnSpc>
              <a:spcBef>
                <a:spcPts val="0"/>
              </a:spcBef>
              <a:buClr>
                <a:schemeClr val="accent2"/>
              </a:buClr>
            </a:pPr>
            <a:r>
              <a:rPr lang="en-US" dirty="0">
                <a:effectLst/>
                <a:latin typeface="Calibri" panose="020F0502020204030204" pitchFamily="34" charset="0"/>
                <a:ea typeface="Calibri" panose="020F0502020204030204" pitchFamily="34" charset="0"/>
                <a:cs typeface="Times New Roman" panose="02020603050405020304" pitchFamily="18" charset="0"/>
              </a:rPr>
              <a:t>IST 651 – SCRIPTING FOR DATA ANALYTICS</a:t>
            </a:r>
          </a:p>
          <a:p>
            <a:pPr lvl="2">
              <a:lnSpc>
                <a:spcPct val="107000"/>
              </a:lnSpc>
              <a:spcBef>
                <a:spcPts val="0"/>
              </a:spcBef>
              <a:spcAft>
                <a:spcPts val="800"/>
              </a:spcAft>
              <a:buClr>
                <a:schemeClr val="accent2"/>
              </a:buClr>
            </a:pPr>
            <a:r>
              <a:rPr lang="en-US" dirty="0">
                <a:effectLst/>
                <a:latin typeface="Calibri" panose="020F0502020204030204" pitchFamily="34" charset="0"/>
                <a:ea typeface="Calibri" panose="020F0502020204030204" pitchFamily="34" charset="0"/>
                <a:cs typeface="Times New Roman" panose="02020603050405020304" pitchFamily="18" charset="0"/>
              </a:rPr>
              <a:t>IST 718 – BIG DATA ANALYTICS</a:t>
            </a:r>
          </a:p>
        </p:txBody>
      </p:sp>
      <p:pic>
        <p:nvPicPr>
          <p:cNvPr id="5" name="Picture 4">
            <a:extLst>
              <a:ext uri="{FF2B5EF4-FFF2-40B4-BE49-F238E27FC236}">
                <a16:creationId xmlns:a16="http://schemas.microsoft.com/office/drawing/2014/main" id="{6220B2F5-BE3E-40C5-B9A9-4F15D398A4ED}"/>
              </a:ext>
            </a:extLst>
          </p:cNvPr>
          <p:cNvPicPr>
            <a:picLocks noChangeAspect="1"/>
          </p:cNvPicPr>
          <p:nvPr/>
        </p:nvPicPr>
        <p:blipFill>
          <a:blip r:embed="rId3"/>
          <a:stretch>
            <a:fillRect/>
          </a:stretch>
        </p:blipFill>
        <p:spPr>
          <a:xfrm>
            <a:off x="10724518" y="4720"/>
            <a:ext cx="1467481" cy="1164456"/>
          </a:xfrm>
          <a:prstGeom prst="rect">
            <a:avLst/>
          </a:prstGeom>
          <a:effectLst>
            <a:outerShdw blurRad="50800" dist="38100" dir="5400000" algn="t" rotWithShape="0">
              <a:prstClr val="black">
                <a:alpha val="40000"/>
              </a:prstClr>
            </a:outerShdw>
            <a:softEdge rad="31750"/>
          </a:effectLst>
        </p:spPr>
      </p:pic>
    </p:spTree>
    <p:extLst>
      <p:ext uri="{BB962C8B-B14F-4D97-AF65-F5344CB8AC3E}">
        <p14:creationId xmlns:p14="http://schemas.microsoft.com/office/powerpoint/2010/main" val="834882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AA7AB-6150-47DB-A80F-B9900272505D}"/>
              </a:ext>
            </a:extLst>
          </p:cNvPr>
          <p:cNvSpPr>
            <a:spLocks noGrp="1"/>
          </p:cNvSpPr>
          <p:nvPr>
            <p:ph type="title"/>
          </p:nvPr>
        </p:nvSpPr>
        <p:spPr>
          <a:xfrm>
            <a:off x="691078" y="725951"/>
            <a:ext cx="8641181" cy="907867"/>
          </a:xfrm>
        </p:spPr>
        <p:txBody>
          <a:bodyPr>
            <a:normAutofit fontScale="90000"/>
          </a:bodyPr>
          <a:lstStyle/>
          <a:p>
            <a:r>
              <a:rPr lang="en-US" dirty="0"/>
              <a:t>Tour De France – Prediction results</a:t>
            </a:r>
          </a:p>
        </p:txBody>
      </p:sp>
      <p:sp>
        <p:nvSpPr>
          <p:cNvPr id="3" name="Content Placeholder 2">
            <a:extLst>
              <a:ext uri="{FF2B5EF4-FFF2-40B4-BE49-F238E27FC236}">
                <a16:creationId xmlns:a16="http://schemas.microsoft.com/office/drawing/2014/main" id="{9757FF7F-7D17-4806-A76A-1F8CA2DCBEAB}"/>
              </a:ext>
            </a:extLst>
          </p:cNvPr>
          <p:cNvSpPr>
            <a:spLocks noGrp="1"/>
          </p:cNvSpPr>
          <p:nvPr>
            <p:ph idx="1"/>
          </p:nvPr>
        </p:nvSpPr>
        <p:spPr>
          <a:xfrm>
            <a:off x="691079" y="2340131"/>
            <a:ext cx="6287945" cy="3616916"/>
          </a:xfrm>
        </p:spPr>
        <p:txBody>
          <a:bodyPr vert="horz" lIns="91440" tIns="45720" rIns="91440" bIns="45720" rtlCol="0">
            <a:normAutofit/>
          </a:bodyPr>
          <a:lstStyle/>
          <a:p>
            <a:pPr>
              <a:buClr>
                <a:schemeClr val="accent2"/>
              </a:buClr>
            </a:pPr>
            <a:r>
              <a:rPr lang="en-US" sz="2400" dirty="0"/>
              <a:t>Winners of Tour de France will win by continuing to beat the previous years' winner's paces and times</a:t>
            </a:r>
          </a:p>
          <a:p>
            <a:pPr>
              <a:buClr>
                <a:schemeClr val="accent2"/>
              </a:buClr>
            </a:pPr>
            <a:endParaRPr lang="en-US" sz="2400" dirty="0"/>
          </a:p>
          <a:p>
            <a:pPr>
              <a:buClr>
                <a:schemeClr val="accent2"/>
              </a:buClr>
            </a:pPr>
            <a:r>
              <a:rPr lang="en-US" sz="2400" dirty="0"/>
              <a:t>Winners of Tour de France will likely be around 28 years old, 1.78 meters tall, and around 153 pounds </a:t>
            </a:r>
          </a:p>
          <a:p>
            <a:pPr>
              <a:buClr>
                <a:schemeClr val="accent2"/>
              </a:buClr>
            </a:pPr>
            <a:endParaRPr lang="en-US" sz="2400" dirty="0"/>
          </a:p>
        </p:txBody>
      </p:sp>
      <p:pic>
        <p:nvPicPr>
          <p:cNvPr id="5" name="Picture 4">
            <a:extLst>
              <a:ext uri="{FF2B5EF4-FFF2-40B4-BE49-F238E27FC236}">
                <a16:creationId xmlns:a16="http://schemas.microsoft.com/office/drawing/2014/main" id="{8EFC66AD-C149-4839-BC44-DB4DC9C784C4}"/>
              </a:ext>
            </a:extLst>
          </p:cNvPr>
          <p:cNvPicPr>
            <a:picLocks noChangeAspect="1"/>
          </p:cNvPicPr>
          <p:nvPr/>
        </p:nvPicPr>
        <p:blipFill>
          <a:blip r:embed="rId2"/>
          <a:stretch>
            <a:fillRect/>
          </a:stretch>
        </p:blipFill>
        <p:spPr>
          <a:xfrm>
            <a:off x="10724518" y="4720"/>
            <a:ext cx="1467481" cy="1164456"/>
          </a:xfrm>
          <a:prstGeom prst="rect">
            <a:avLst/>
          </a:prstGeom>
          <a:effectLst>
            <a:outerShdw blurRad="50800" dist="38100" dir="5400000" algn="t" rotWithShape="0">
              <a:prstClr val="black">
                <a:alpha val="40000"/>
              </a:prstClr>
            </a:outerShdw>
            <a:softEdge rad="31750"/>
          </a:effectLst>
        </p:spPr>
      </p:pic>
      <p:pic>
        <p:nvPicPr>
          <p:cNvPr id="7" name="Picture 7" descr="A person riding a bicycle&#10;&#10;Description automatically generated">
            <a:extLst>
              <a:ext uri="{FF2B5EF4-FFF2-40B4-BE49-F238E27FC236}">
                <a16:creationId xmlns:a16="http://schemas.microsoft.com/office/drawing/2014/main" id="{88F433AF-E144-4CCA-BA50-784AFF0ABB6E}"/>
              </a:ext>
            </a:extLst>
          </p:cNvPr>
          <p:cNvPicPr>
            <a:picLocks noChangeAspect="1"/>
          </p:cNvPicPr>
          <p:nvPr/>
        </p:nvPicPr>
        <p:blipFill>
          <a:blip r:embed="rId3"/>
          <a:stretch>
            <a:fillRect/>
          </a:stretch>
        </p:blipFill>
        <p:spPr>
          <a:xfrm>
            <a:off x="8022290" y="1885492"/>
            <a:ext cx="3435968" cy="45261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7744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FFB2-8207-4190-8033-AAB617703E13}"/>
              </a:ext>
            </a:extLst>
          </p:cNvPr>
          <p:cNvSpPr>
            <a:spLocks noGrp="1"/>
          </p:cNvSpPr>
          <p:nvPr>
            <p:ph type="title"/>
          </p:nvPr>
        </p:nvSpPr>
        <p:spPr>
          <a:xfrm>
            <a:off x="826764" y="469458"/>
            <a:ext cx="8624002" cy="1091051"/>
          </a:xfrm>
          <a:effectLst>
            <a:outerShdw blurRad="50800" dist="38100" dir="8100000" algn="tr" rotWithShape="0">
              <a:prstClr val="black">
                <a:alpha val="40000"/>
              </a:prstClr>
            </a:outerShdw>
          </a:effectLst>
        </p:spPr>
        <p:txBody>
          <a:bodyPr vert="horz" lIns="91440" tIns="45720" rIns="91440" bIns="45720" rtlCol="0" anchor="b">
            <a:normAutofit/>
          </a:bodyPr>
          <a:lstStyle/>
          <a:p>
            <a:r>
              <a:rPr lang="en-US" sz="5400" dirty="0"/>
              <a:t>Conclusion </a:t>
            </a:r>
          </a:p>
        </p:txBody>
      </p:sp>
      <p:pic>
        <p:nvPicPr>
          <p:cNvPr id="5" name="Picture 4">
            <a:extLst>
              <a:ext uri="{FF2B5EF4-FFF2-40B4-BE49-F238E27FC236}">
                <a16:creationId xmlns:a16="http://schemas.microsoft.com/office/drawing/2014/main" id="{6220B2F5-BE3E-40C5-B9A9-4F15D398A4ED}"/>
              </a:ext>
            </a:extLst>
          </p:cNvPr>
          <p:cNvPicPr>
            <a:picLocks noChangeAspect="1"/>
          </p:cNvPicPr>
          <p:nvPr/>
        </p:nvPicPr>
        <p:blipFill>
          <a:blip r:embed="rId2"/>
          <a:stretch>
            <a:fillRect/>
          </a:stretch>
        </p:blipFill>
        <p:spPr>
          <a:xfrm>
            <a:off x="10724518" y="4720"/>
            <a:ext cx="1467481" cy="1164456"/>
          </a:xfrm>
          <a:prstGeom prst="rect">
            <a:avLst/>
          </a:prstGeom>
          <a:effectLst>
            <a:outerShdw blurRad="50800" dist="38100" dir="5400000" algn="t" rotWithShape="0">
              <a:prstClr val="black">
                <a:alpha val="40000"/>
              </a:prstClr>
            </a:outerShdw>
            <a:softEdge rad="31750"/>
          </a:effectLst>
        </p:spPr>
      </p:pic>
      <p:sp>
        <p:nvSpPr>
          <p:cNvPr id="6" name="Content Placeholder 5">
            <a:extLst>
              <a:ext uri="{FF2B5EF4-FFF2-40B4-BE49-F238E27FC236}">
                <a16:creationId xmlns:a16="http://schemas.microsoft.com/office/drawing/2014/main" id="{3B9E0FF0-CDCC-4014-8CA4-4A96CBF5B616}"/>
              </a:ext>
            </a:extLst>
          </p:cNvPr>
          <p:cNvSpPr>
            <a:spLocks noGrp="1"/>
          </p:cNvSpPr>
          <p:nvPr>
            <p:ph idx="1"/>
          </p:nvPr>
        </p:nvSpPr>
        <p:spPr>
          <a:xfrm>
            <a:off x="826764" y="1951842"/>
            <a:ext cx="10115395" cy="4324232"/>
          </a:xfrm>
        </p:spPr>
        <p:txBody>
          <a:bodyPr>
            <a:normAutofit fontScale="92500" lnSpcReduction="10000"/>
          </a:bodyPr>
          <a:lstStyle/>
          <a:p>
            <a:r>
              <a:rPr lang="en-US" dirty="0"/>
              <a:t>The courses covered in this portfolio milestone deck, helped me to understand various forms of data, gave clarity to apply the methods and analyze data to present the insights and predict future outcomes that I can share to make business decisions and handle real-world problems.</a:t>
            </a:r>
          </a:p>
          <a:p>
            <a:r>
              <a:rPr lang="en-US" dirty="0"/>
              <a:t>With other courses of my Applied Data Science curriculum that includes </a:t>
            </a:r>
          </a:p>
          <a:p>
            <a:pPr lvl="1"/>
            <a:r>
              <a:rPr lang="en-US" dirty="0"/>
              <a:t>Data Science introduction</a:t>
            </a:r>
          </a:p>
          <a:p>
            <a:pPr lvl="1"/>
            <a:r>
              <a:rPr lang="en-US" dirty="0"/>
              <a:t>Data Analysis &amp; Decision making</a:t>
            </a:r>
          </a:p>
          <a:p>
            <a:pPr lvl="1"/>
            <a:r>
              <a:rPr lang="en-US" dirty="0"/>
              <a:t>Data &amp; Business Analytics</a:t>
            </a:r>
          </a:p>
          <a:p>
            <a:pPr lvl="1"/>
            <a:r>
              <a:rPr lang="en-US" dirty="0"/>
              <a:t>Management Service Principles</a:t>
            </a:r>
          </a:p>
          <a:p>
            <a:pPr lvl="1"/>
            <a:r>
              <a:rPr lang="en-US" dirty="0"/>
              <a:t>Cloud Management  &amp; </a:t>
            </a:r>
          </a:p>
          <a:p>
            <a:pPr lvl="1"/>
            <a:r>
              <a:rPr lang="en-US" dirty="0"/>
              <a:t>Information policy.</a:t>
            </a:r>
          </a:p>
          <a:p>
            <a:pPr marL="228600" lvl="1" indent="0">
              <a:buNone/>
            </a:pPr>
            <a:r>
              <a:rPr lang="en-US" dirty="0"/>
              <a:t>helped me gain the critical knowledge around cloud solutions, security &amp; privacy, machine learning, mining and business/management science techniques.</a:t>
            </a:r>
          </a:p>
          <a:p>
            <a:pPr lvl="1"/>
            <a:endParaRPr lang="en-US" dirty="0"/>
          </a:p>
          <a:p>
            <a:pPr marL="228600" lvl="1" indent="0">
              <a:buNone/>
            </a:pPr>
            <a:endParaRPr lang="en-US" dirty="0"/>
          </a:p>
        </p:txBody>
      </p:sp>
    </p:spTree>
    <p:extLst>
      <p:ext uri="{BB962C8B-B14F-4D97-AF65-F5344CB8AC3E}">
        <p14:creationId xmlns:p14="http://schemas.microsoft.com/office/powerpoint/2010/main" val="1898797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FFB2-8207-4190-8033-AAB617703E13}"/>
              </a:ext>
            </a:extLst>
          </p:cNvPr>
          <p:cNvSpPr>
            <a:spLocks noGrp="1"/>
          </p:cNvSpPr>
          <p:nvPr>
            <p:ph type="title"/>
          </p:nvPr>
        </p:nvSpPr>
        <p:spPr>
          <a:xfrm>
            <a:off x="761449" y="3300869"/>
            <a:ext cx="10985791" cy="2292833"/>
          </a:xfrm>
          <a:ln>
            <a:noFill/>
          </a:ln>
          <a:effectLst>
            <a:outerShdw blurRad="50800" dist="38100" dir="5400000" algn="t" rotWithShape="0">
              <a:prstClr val="black">
                <a:alpha val="40000"/>
              </a:prstClr>
            </a:outerShdw>
          </a:effectLst>
        </p:spPr>
        <p:txBody>
          <a:bodyPr vert="horz" lIns="91440" tIns="45720" rIns="91440" bIns="45720" rtlCol="0" anchor="b">
            <a:normAutofit/>
          </a:bodyPr>
          <a:lstStyle/>
          <a:p>
            <a:pPr algn="ctr"/>
            <a:r>
              <a:rPr lang="en-US" sz="4000" dirty="0"/>
              <a:t>Thank You! to all my Professors and fellow classmates for sharing knowledge &amp; for the great experience during my courses </a:t>
            </a:r>
          </a:p>
        </p:txBody>
      </p:sp>
      <p:pic>
        <p:nvPicPr>
          <p:cNvPr id="5" name="Picture 4">
            <a:extLst>
              <a:ext uri="{FF2B5EF4-FFF2-40B4-BE49-F238E27FC236}">
                <a16:creationId xmlns:a16="http://schemas.microsoft.com/office/drawing/2014/main" id="{6220B2F5-BE3E-40C5-B9A9-4F15D398A4ED}"/>
              </a:ext>
            </a:extLst>
          </p:cNvPr>
          <p:cNvPicPr>
            <a:picLocks noChangeAspect="1"/>
          </p:cNvPicPr>
          <p:nvPr/>
        </p:nvPicPr>
        <p:blipFill>
          <a:blip r:embed="rId2"/>
          <a:stretch>
            <a:fillRect/>
          </a:stretch>
        </p:blipFill>
        <p:spPr>
          <a:xfrm>
            <a:off x="3955159" y="66862"/>
            <a:ext cx="3439351" cy="2729148"/>
          </a:xfrm>
          <a:prstGeom prst="rect">
            <a:avLst/>
          </a:prstGeom>
          <a:effectLst>
            <a:outerShdw blurRad="50800" dist="38100" dir="5400000" algn="t" rotWithShape="0">
              <a:prstClr val="black">
                <a:alpha val="40000"/>
              </a:prstClr>
            </a:outerShdw>
            <a:softEdge rad="63500"/>
          </a:effectLst>
        </p:spPr>
      </p:pic>
    </p:spTree>
    <p:extLst>
      <p:ext uri="{BB962C8B-B14F-4D97-AF65-F5344CB8AC3E}">
        <p14:creationId xmlns:p14="http://schemas.microsoft.com/office/powerpoint/2010/main" val="466715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FFB2-8207-4190-8033-AAB617703E13}"/>
              </a:ext>
            </a:extLst>
          </p:cNvPr>
          <p:cNvSpPr>
            <a:spLocks noGrp="1"/>
          </p:cNvSpPr>
          <p:nvPr>
            <p:ph type="title"/>
          </p:nvPr>
        </p:nvSpPr>
        <p:spPr>
          <a:xfrm>
            <a:off x="826764" y="189109"/>
            <a:ext cx="8624002" cy="1091051"/>
          </a:xfrm>
          <a:effectLst>
            <a:outerShdw blurRad="50800" dist="38100" dir="8100000" algn="tr" rotWithShape="0">
              <a:prstClr val="black">
                <a:alpha val="40000"/>
              </a:prstClr>
            </a:outerShdw>
          </a:effectLst>
        </p:spPr>
        <p:txBody>
          <a:bodyPr vert="horz" lIns="91440" tIns="45720" rIns="91440" bIns="45720" rtlCol="0" anchor="b">
            <a:normAutofit/>
          </a:bodyPr>
          <a:lstStyle/>
          <a:p>
            <a:r>
              <a:rPr lang="en-US" sz="5400" dirty="0"/>
              <a:t>Key Learning Objectives</a:t>
            </a:r>
          </a:p>
        </p:txBody>
      </p:sp>
      <p:sp>
        <p:nvSpPr>
          <p:cNvPr id="3" name="Content Placeholder 2">
            <a:extLst>
              <a:ext uri="{FF2B5EF4-FFF2-40B4-BE49-F238E27FC236}">
                <a16:creationId xmlns:a16="http://schemas.microsoft.com/office/drawing/2014/main" id="{22B08BE0-2772-4724-AC2B-58545D832115}"/>
              </a:ext>
            </a:extLst>
          </p:cNvPr>
          <p:cNvSpPr>
            <a:spLocks noGrp="1"/>
          </p:cNvSpPr>
          <p:nvPr>
            <p:ph idx="1"/>
          </p:nvPr>
        </p:nvSpPr>
        <p:spPr>
          <a:xfrm>
            <a:off x="826764" y="1646782"/>
            <a:ext cx="10596610" cy="4435454"/>
          </a:xfrm>
          <a:ln>
            <a:noFill/>
          </a:ln>
        </p:spPr>
        <p:txBody>
          <a:bodyPr vert="horz" lIns="91440" tIns="45720" rIns="91440" bIns="45720" rtlCol="0">
            <a:normAutofit/>
          </a:bodyPr>
          <a:lstStyle/>
          <a:p>
            <a:pPr>
              <a:buClr>
                <a:schemeClr val="accent2"/>
              </a:buClr>
            </a:pPr>
            <a:r>
              <a:rPr lang="en-US" dirty="0">
                <a:latin typeface="Calibri" panose="020F0502020204030204" pitchFamily="34" charset="0"/>
              </a:rPr>
              <a:t>Broad overview of the major practice areas in data science</a:t>
            </a:r>
          </a:p>
          <a:p>
            <a:pPr>
              <a:buClr>
                <a:schemeClr val="accent2"/>
              </a:buClr>
            </a:pPr>
            <a:r>
              <a:rPr lang="en-US" dirty="0">
                <a:latin typeface="Calibri" panose="020F0502020204030204" pitchFamily="34" charset="0"/>
              </a:rPr>
              <a:t>Collect and organize data.</a:t>
            </a:r>
          </a:p>
          <a:p>
            <a:pPr>
              <a:buClr>
                <a:schemeClr val="accent2"/>
              </a:buClr>
            </a:pPr>
            <a:r>
              <a:rPr lang="en-US" dirty="0">
                <a:latin typeface="Calibri" panose="020F0502020204030204" pitchFamily="34" charset="0"/>
              </a:rPr>
              <a:t>Identify patterns in data using  visualization techniques, statistical analysis, and data mining process.</a:t>
            </a:r>
          </a:p>
          <a:p>
            <a:pPr>
              <a:buClr>
                <a:schemeClr val="accent2"/>
              </a:buClr>
            </a:pPr>
            <a:r>
              <a:rPr lang="en-US" dirty="0">
                <a:latin typeface="Calibri" panose="020F0502020204030204" pitchFamily="34" charset="0"/>
              </a:rPr>
              <a:t>Develop alternative strategies based on the data.</a:t>
            </a:r>
          </a:p>
          <a:p>
            <a:pPr>
              <a:buClr>
                <a:schemeClr val="accent2"/>
              </a:buClr>
            </a:pPr>
            <a:r>
              <a:rPr lang="en-US" dirty="0">
                <a:latin typeface="Calibri" panose="020F0502020204030204" pitchFamily="34" charset="0"/>
              </a:rPr>
              <a:t>Build plan of action to implement the business decisions derived from the analyses.</a:t>
            </a:r>
          </a:p>
          <a:p>
            <a:pPr>
              <a:buClr>
                <a:schemeClr val="accent2"/>
              </a:buClr>
            </a:pPr>
            <a:r>
              <a:rPr lang="en-US" dirty="0">
                <a:latin typeface="Calibri" panose="020F0502020204030204" pitchFamily="34" charset="0"/>
              </a:rPr>
              <a:t>Demonstrate communication skills regarding data and its analysis for managers, IT professionals, programmers, statisticians, and other relevant professionals in their organization</a:t>
            </a:r>
          </a:p>
          <a:p>
            <a:pPr>
              <a:buClr>
                <a:schemeClr val="accent2"/>
              </a:buClr>
            </a:pPr>
            <a:r>
              <a:rPr lang="en-US" dirty="0">
                <a:latin typeface="Calibri" panose="020F0502020204030204" pitchFamily="34" charset="0"/>
              </a:rPr>
              <a:t>Synthesize the ethical dimensions of data science practice.</a:t>
            </a:r>
          </a:p>
        </p:txBody>
      </p:sp>
      <p:pic>
        <p:nvPicPr>
          <p:cNvPr id="5" name="Picture 4">
            <a:extLst>
              <a:ext uri="{FF2B5EF4-FFF2-40B4-BE49-F238E27FC236}">
                <a16:creationId xmlns:a16="http://schemas.microsoft.com/office/drawing/2014/main" id="{6220B2F5-BE3E-40C5-B9A9-4F15D398A4ED}"/>
              </a:ext>
            </a:extLst>
          </p:cNvPr>
          <p:cNvPicPr>
            <a:picLocks noChangeAspect="1"/>
          </p:cNvPicPr>
          <p:nvPr/>
        </p:nvPicPr>
        <p:blipFill>
          <a:blip r:embed="rId3"/>
          <a:stretch>
            <a:fillRect/>
          </a:stretch>
        </p:blipFill>
        <p:spPr>
          <a:xfrm>
            <a:off x="10724518" y="4720"/>
            <a:ext cx="1467481" cy="1164456"/>
          </a:xfrm>
          <a:prstGeom prst="rect">
            <a:avLst/>
          </a:prstGeom>
          <a:effectLst>
            <a:outerShdw blurRad="50800" dist="38100" dir="5400000" algn="t" rotWithShape="0">
              <a:prstClr val="black">
                <a:alpha val="40000"/>
              </a:prstClr>
            </a:outerShdw>
            <a:softEdge rad="31750"/>
          </a:effectLst>
        </p:spPr>
      </p:pic>
    </p:spTree>
    <p:extLst>
      <p:ext uri="{BB962C8B-B14F-4D97-AF65-F5344CB8AC3E}">
        <p14:creationId xmlns:p14="http://schemas.microsoft.com/office/powerpoint/2010/main" val="2446262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FFB2-8207-4190-8033-AAB617703E13}"/>
              </a:ext>
            </a:extLst>
          </p:cNvPr>
          <p:cNvSpPr>
            <a:spLocks noGrp="1"/>
          </p:cNvSpPr>
          <p:nvPr>
            <p:ph type="title"/>
          </p:nvPr>
        </p:nvSpPr>
        <p:spPr>
          <a:xfrm>
            <a:off x="604493" y="1466210"/>
            <a:ext cx="5107505" cy="4153938"/>
          </a:xfrm>
          <a:effectLst>
            <a:outerShdw blurRad="50800" dist="38100" dir="8100000" algn="tr" rotWithShape="0">
              <a:prstClr val="black">
                <a:alpha val="40000"/>
              </a:prstClr>
            </a:outerShdw>
          </a:effectLst>
        </p:spPr>
        <p:txBody>
          <a:bodyPr vert="horz" lIns="91440" tIns="45720" rIns="91440" bIns="45720" rtlCol="0" anchor="b">
            <a:normAutofit/>
          </a:bodyPr>
          <a:lstStyle/>
          <a:p>
            <a:r>
              <a:rPr lang="en-US" dirty="0"/>
              <a:t>IST 659 DATABASE  ADMINISTRATION</a:t>
            </a:r>
            <a:br>
              <a:rPr lang="en-US" dirty="0"/>
            </a:br>
            <a:br>
              <a:rPr lang="en-US" dirty="0"/>
            </a:br>
            <a:r>
              <a:rPr lang="en-US" dirty="0"/>
              <a:t>4SEASONS</a:t>
            </a:r>
            <a:br>
              <a:rPr lang="en-US" dirty="0"/>
            </a:br>
            <a:endParaRPr lang="en-US" dirty="0"/>
          </a:p>
        </p:txBody>
      </p:sp>
      <p:pic>
        <p:nvPicPr>
          <p:cNvPr id="5" name="Picture 4">
            <a:extLst>
              <a:ext uri="{FF2B5EF4-FFF2-40B4-BE49-F238E27FC236}">
                <a16:creationId xmlns:a16="http://schemas.microsoft.com/office/drawing/2014/main" id="{6220B2F5-BE3E-40C5-B9A9-4F15D398A4ED}"/>
              </a:ext>
            </a:extLst>
          </p:cNvPr>
          <p:cNvPicPr>
            <a:picLocks noChangeAspect="1"/>
          </p:cNvPicPr>
          <p:nvPr/>
        </p:nvPicPr>
        <p:blipFill>
          <a:blip r:embed="rId3"/>
          <a:stretch>
            <a:fillRect/>
          </a:stretch>
        </p:blipFill>
        <p:spPr>
          <a:xfrm>
            <a:off x="10724518" y="4720"/>
            <a:ext cx="1467481" cy="1164456"/>
          </a:xfrm>
          <a:prstGeom prst="rect">
            <a:avLst/>
          </a:prstGeom>
          <a:effectLst>
            <a:outerShdw blurRad="50800" dist="38100" dir="5400000" algn="t" rotWithShape="0">
              <a:prstClr val="black">
                <a:alpha val="40000"/>
              </a:prstClr>
            </a:outerShdw>
            <a:softEdge rad="31750"/>
          </a:effectLst>
        </p:spPr>
      </p:pic>
      <p:pic>
        <p:nvPicPr>
          <p:cNvPr id="17" name="Picture 16">
            <a:extLst>
              <a:ext uri="{FF2B5EF4-FFF2-40B4-BE49-F238E27FC236}">
                <a16:creationId xmlns:a16="http://schemas.microsoft.com/office/drawing/2014/main" id="{21AD3259-7723-4D88-BB82-9CBAF0F6A7CA}"/>
              </a:ext>
            </a:extLst>
          </p:cNvPr>
          <p:cNvPicPr>
            <a:picLocks noChangeAspect="1"/>
          </p:cNvPicPr>
          <p:nvPr/>
        </p:nvPicPr>
        <p:blipFill>
          <a:blip r:embed="rId4"/>
          <a:stretch>
            <a:fillRect/>
          </a:stretch>
        </p:blipFill>
        <p:spPr>
          <a:xfrm>
            <a:off x="6515877" y="1744943"/>
            <a:ext cx="5302434" cy="3948810"/>
          </a:xfrm>
          <a:prstGeom prst="rect">
            <a:avLst/>
          </a:prstGeom>
          <a:effectLst>
            <a:outerShdw blurRad="50800" dist="38100" dir="5400000" algn="t" rotWithShape="0">
              <a:prstClr val="black">
                <a:alpha val="40000"/>
              </a:prstClr>
            </a:outerShdw>
          </a:effectLst>
        </p:spPr>
      </p:pic>
      <p:sp>
        <p:nvSpPr>
          <p:cNvPr id="18" name="TextBox 17">
            <a:extLst>
              <a:ext uri="{FF2B5EF4-FFF2-40B4-BE49-F238E27FC236}">
                <a16:creationId xmlns:a16="http://schemas.microsoft.com/office/drawing/2014/main" id="{F95F27B2-BF01-4F30-B9C0-9AB43A7970BE}"/>
              </a:ext>
            </a:extLst>
          </p:cNvPr>
          <p:cNvSpPr txBox="1"/>
          <p:nvPr/>
        </p:nvSpPr>
        <p:spPr>
          <a:xfrm>
            <a:off x="685800" y="5620148"/>
            <a:ext cx="2118049" cy="369332"/>
          </a:xfrm>
          <a:prstGeom prst="rect">
            <a:avLst/>
          </a:prstGeom>
          <a:noFill/>
        </p:spPr>
        <p:txBody>
          <a:bodyPr wrap="square" rtlCol="0">
            <a:spAutoFit/>
          </a:bodyPr>
          <a:lstStyle/>
          <a:p>
            <a:r>
              <a:rPr lang="en-US" dirty="0">
                <a:solidFill>
                  <a:srgbClr val="C00000"/>
                </a:solidFill>
              </a:rPr>
              <a:t>Prof: Chad Harper</a:t>
            </a:r>
          </a:p>
        </p:txBody>
      </p:sp>
    </p:spTree>
    <p:extLst>
      <p:ext uri="{BB962C8B-B14F-4D97-AF65-F5344CB8AC3E}">
        <p14:creationId xmlns:p14="http://schemas.microsoft.com/office/powerpoint/2010/main" val="1678753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FFB2-8207-4190-8033-AAB617703E13}"/>
              </a:ext>
            </a:extLst>
          </p:cNvPr>
          <p:cNvSpPr>
            <a:spLocks noGrp="1"/>
          </p:cNvSpPr>
          <p:nvPr>
            <p:ph type="title"/>
          </p:nvPr>
        </p:nvSpPr>
        <p:spPr>
          <a:xfrm>
            <a:off x="826764" y="189109"/>
            <a:ext cx="8947052" cy="1247805"/>
          </a:xfrm>
          <a:effectLst>
            <a:outerShdw blurRad="50800" dist="38100" dir="8100000" algn="tr" rotWithShape="0">
              <a:prstClr val="black">
                <a:alpha val="40000"/>
              </a:prstClr>
            </a:outerShdw>
          </a:effectLst>
        </p:spPr>
        <p:txBody>
          <a:bodyPr vert="horz" lIns="91440" tIns="45720" rIns="91440" bIns="45720" rtlCol="0" anchor="b">
            <a:normAutofit/>
          </a:bodyPr>
          <a:lstStyle/>
          <a:p>
            <a:r>
              <a:rPr lang="en-US" dirty="0"/>
              <a:t>Data Administration for 4 seasons</a:t>
            </a:r>
          </a:p>
        </p:txBody>
      </p:sp>
      <p:pic>
        <p:nvPicPr>
          <p:cNvPr id="5" name="Picture 4">
            <a:extLst>
              <a:ext uri="{FF2B5EF4-FFF2-40B4-BE49-F238E27FC236}">
                <a16:creationId xmlns:a16="http://schemas.microsoft.com/office/drawing/2014/main" id="{6220B2F5-BE3E-40C5-B9A9-4F15D398A4ED}"/>
              </a:ext>
            </a:extLst>
          </p:cNvPr>
          <p:cNvPicPr>
            <a:picLocks noChangeAspect="1"/>
          </p:cNvPicPr>
          <p:nvPr/>
        </p:nvPicPr>
        <p:blipFill>
          <a:blip r:embed="rId3"/>
          <a:stretch>
            <a:fillRect/>
          </a:stretch>
        </p:blipFill>
        <p:spPr>
          <a:xfrm>
            <a:off x="10724518" y="4720"/>
            <a:ext cx="1467481" cy="1164456"/>
          </a:xfrm>
          <a:prstGeom prst="rect">
            <a:avLst/>
          </a:prstGeom>
          <a:effectLst>
            <a:outerShdw blurRad="50800" dist="38100" dir="5400000" algn="t" rotWithShape="0">
              <a:prstClr val="black">
                <a:alpha val="40000"/>
              </a:prstClr>
            </a:outerShdw>
            <a:softEdge rad="31750"/>
          </a:effectLst>
        </p:spPr>
      </p:pic>
      <p:sp>
        <p:nvSpPr>
          <p:cNvPr id="6" name="Content Placeholder 5">
            <a:extLst>
              <a:ext uri="{FF2B5EF4-FFF2-40B4-BE49-F238E27FC236}">
                <a16:creationId xmlns:a16="http://schemas.microsoft.com/office/drawing/2014/main" id="{6A00F999-B651-4EC9-AEF0-F4800370CDEF}"/>
              </a:ext>
            </a:extLst>
          </p:cNvPr>
          <p:cNvSpPr>
            <a:spLocks noGrp="1"/>
          </p:cNvSpPr>
          <p:nvPr>
            <p:ph idx="1"/>
          </p:nvPr>
        </p:nvSpPr>
        <p:spPr>
          <a:xfrm>
            <a:off x="691079" y="1763486"/>
            <a:ext cx="10325000" cy="4141081"/>
          </a:xfrm>
        </p:spPr>
        <p:txBody>
          <a:bodyPr>
            <a:normAutofit/>
          </a:bodyPr>
          <a:lstStyle/>
          <a:p>
            <a:pPr algn="l">
              <a:buClr>
                <a:schemeClr val="accent2"/>
              </a:buClr>
            </a:pPr>
            <a:r>
              <a:rPr lang="en-US" b="0" i="0" dirty="0">
                <a:solidFill>
                  <a:srgbClr val="172B4D"/>
                </a:solidFill>
                <a:effectLst/>
                <a:latin typeface="ShermanSans"/>
              </a:rPr>
              <a:t>Identified the requirement to  design and implement appropriate data-oriented solutions using the relational data storage model.</a:t>
            </a:r>
          </a:p>
          <a:p>
            <a:pPr algn="l">
              <a:buClr>
                <a:schemeClr val="accent2"/>
              </a:buClr>
            </a:pPr>
            <a:r>
              <a:rPr lang="en-US" b="0" i="0" dirty="0">
                <a:solidFill>
                  <a:srgbClr val="172B4D"/>
                </a:solidFill>
                <a:effectLst/>
                <a:latin typeface="ShermanSans"/>
              </a:rPr>
              <a:t>Applied norm</a:t>
            </a:r>
            <a:r>
              <a:rPr lang="en-US" dirty="0">
                <a:solidFill>
                  <a:srgbClr val="172B4D"/>
                </a:solidFill>
                <a:latin typeface="ShermanSans"/>
              </a:rPr>
              <a:t>alization techniques to improve the database schema, Created</a:t>
            </a:r>
            <a:r>
              <a:rPr lang="en-US" b="0" i="0" dirty="0">
                <a:solidFill>
                  <a:srgbClr val="172B4D"/>
                </a:solidFill>
                <a:effectLst/>
                <a:latin typeface="ShermanSans"/>
              </a:rPr>
              <a:t> database objects (tables/columns) to meet business requirement and queries for CRUD operations using TSQL.</a:t>
            </a:r>
          </a:p>
          <a:p>
            <a:pPr algn="l">
              <a:buClr>
                <a:schemeClr val="accent2"/>
              </a:buClr>
            </a:pPr>
            <a:r>
              <a:rPr lang="en-US" b="0" i="0" dirty="0">
                <a:solidFill>
                  <a:srgbClr val="172B4D"/>
                </a:solidFill>
                <a:effectLst/>
                <a:latin typeface="ShermanSans"/>
              </a:rPr>
              <a:t>Performance and data integrity improvements to handle rapid data growth and latency.</a:t>
            </a:r>
          </a:p>
          <a:p>
            <a:pPr>
              <a:buClr>
                <a:schemeClr val="accent2"/>
              </a:buClr>
            </a:pPr>
            <a:r>
              <a:rPr lang="en-US" dirty="0">
                <a:solidFill>
                  <a:srgbClr val="172B4D"/>
                </a:solidFill>
                <a:latin typeface="ShermanSans"/>
              </a:rPr>
              <a:t>The solution enabled Four Seasons their following business operations efficiently-</a:t>
            </a:r>
          </a:p>
          <a:p>
            <a:pPr lvl="2">
              <a:buClr>
                <a:schemeClr val="accent2"/>
              </a:buClr>
            </a:pPr>
            <a:r>
              <a:rPr lang="en-US" sz="1800" dirty="0">
                <a:solidFill>
                  <a:srgbClr val="172B4D"/>
                </a:solidFill>
                <a:latin typeface="ShermanSans"/>
              </a:rPr>
              <a:t>Inventory</a:t>
            </a:r>
          </a:p>
          <a:p>
            <a:pPr lvl="2">
              <a:buClr>
                <a:schemeClr val="accent2"/>
              </a:buClr>
            </a:pPr>
            <a:r>
              <a:rPr lang="en-US" sz="1800" dirty="0">
                <a:solidFill>
                  <a:srgbClr val="172B4D"/>
                </a:solidFill>
                <a:latin typeface="ShermanSans"/>
              </a:rPr>
              <a:t>Sales</a:t>
            </a:r>
          </a:p>
          <a:p>
            <a:pPr lvl="2">
              <a:buClr>
                <a:schemeClr val="accent2"/>
              </a:buClr>
            </a:pPr>
            <a:r>
              <a:rPr lang="en-US" sz="1800" dirty="0">
                <a:solidFill>
                  <a:srgbClr val="172B4D"/>
                </a:solidFill>
                <a:latin typeface="ShermanSans"/>
              </a:rPr>
              <a:t>Customers</a:t>
            </a:r>
          </a:p>
          <a:p>
            <a:pPr lvl="2">
              <a:buClr>
                <a:schemeClr val="accent2"/>
              </a:buClr>
            </a:pPr>
            <a:r>
              <a:rPr lang="en-US" sz="1800" dirty="0">
                <a:solidFill>
                  <a:srgbClr val="172B4D"/>
                </a:solidFill>
                <a:latin typeface="ShermanSans"/>
              </a:rPr>
              <a:t>Orders</a:t>
            </a:r>
          </a:p>
        </p:txBody>
      </p:sp>
    </p:spTree>
    <p:extLst>
      <p:ext uri="{BB962C8B-B14F-4D97-AF65-F5344CB8AC3E}">
        <p14:creationId xmlns:p14="http://schemas.microsoft.com/office/powerpoint/2010/main" val="2806262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FFB2-8207-4190-8033-AAB617703E13}"/>
              </a:ext>
            </a:extLst>
          </p:cNvPr>
          <p:cNvSpPr>
            <a:spLocks noGrp="1"/>
          </p:cNvSpPr>
          <p:nvPr>
            <p:ph type="title"/>
          </p:nvPr>
        </p:nvSpPr>
        <p:spPr>
          <a:xfrm>
            <a:off x="826764" y="189110"/>
            <a:ext cx="8947052" cy="870896"/>
          </a:xfrm>
          <a:effectLst>
            <a:outerShdw blurRad="50800" dist="38100" dir="8100000" algn="tr" rotWithShape="0">
              <a:prstClr val="black">
                <a:alpha val="40000"/>
              </a:prstClr>
            </a:outerShdw>
          </a:effectLst>
        </p:spPr>
        <p:txBody>
          <a:bodyPr vert="horz" lIns="91440" tIns="45720" rIns="91440" bIns="45720" rtlCol="0" anchor="b">
            <a:normAutofit/>
          </a:bodyPr>
          <a:lstStyle/>
          <a:p>
            <a:r>
              <a:rPr lang="en-US" dirty="0"/>
              <a:t>Data Administration for 4 seasons</a:t>
            </a:r>
          </a:p>
        </p:txBody>
      </p:sp>
      <p:pic>
        <p:nvPicPr>
          <p:cNvPr id="5" name="Picture 4">
            <a:extLst>
              <a:ext uri="{FF2B5EF4-FFF2-40B4-BE49-F238E27FC236}">
                <a16:creationId xmlns:a16="http://schemas.microsoft.com/office/drawing/2014/main" id="{6220B2F5-BE3E-40C5-B9A9-4F15D398A4ED}"/>
              </a:ext>
            </a:extLst>
          </p:cNvPr>
          <p:cNvPicPr>
            <a:picLocks noChangeAspect="1"/>
          </p:cNvPicPr>
          <p:nvPr/>
        </p:nvPicPr>
        <p:blipFill>
          <a:blip r:embed="rId2"/>
          <a:stretch>
            <a:fillRect/>
          </a:stretch>
        </p:blipFill>
        <p:spPr>
          <a:xfrm>
            <a:off x="10724518" y="4720"/>
            <a:ext cx="1467481" cy="1164456"/>
          </a:xfrm>
          <a:prstGeom prst="rect">
            <a:avLst/>
          </a:prstGeom>
          <a:effectLst>
            <a:outerShdw blurRad="50800" dist="38100" dir="5400000" algn="t" rotWithShape="0">
              <a:prstClr val="black">
                <a:alpha val="40000"/>
              </a:prstClr>
            </a:outerShdw>
            <a:softEdge rad="31750"/>
          </a:effectLst>
        </p:spPr>
      </p:pic>
      <p:pic>
        <p:nvPicPr>
          <p:cNvPr id="8" name="Content Placeholder 7">
            <a:extLst>
              <a:ext uri="{FF2B5EF4-FFF2-40B4-BE49-F238E27FC236}">
                <a16:creationId xmlns:a16="http://schemas.microsoft.com/office/drawing/2014/main" id="{FA2B5693-C815-4460-B57F-C01F59474745}"/>
              </a:ext>
            </a:extLst>
          </p:cNvPr>
          <p:cNvPicPr>
            <a:picLocks noGrp="1" noChangeAspect="1"/>
          </p:cNvPicPr>
          <p:nvPr>
            <p:ph idx="1"/>
          </p:nvPr>
        </p:nvPicPr>
        <p:blipFill>
          <a:blip r:embed="rId3"/>
          <a:stretch>
            <a:fillRect/>
          </a:stretch>
        </p:blipFill>
        <p:spPr>
          <a:xfrm>
            <a:off x="2073415" y="1169176"/>
            <a:ext cx="7023991" cy="5514269"/>
          </a:xfrm>
        </p:spPr>
      </p:pic>
      <p:pic>
        <p:nvPicPr>
          <p:cNvPr id="10" name="Picture 9">
            <a:extLst>
              <a:ext uri="{FF2B5EF4-FFF2-40B4-BE49-F238E27FC236}">
                <a16:creationId xmlns:a16="http://schemas.microsoft.com/office/drawing/2014/main" id="{D80ABAC3-4736-4928-8060-AF13646C7F15}"/>
              </a:ext>
            </a:extLst>
          </p:cNvPr>
          <p:cNvPicPr>
            <a:picLocks noChangeAspect="1"/>
          </p:cNvPicPr>
          <p:nvPr/>
        </p:nvPicPr>
        <p:blipFill>
          <a:blip r:embed="rId4"/>
          <a:stretch>
            <a:fillRect/>
          </a:stretch>
        </p:blipFill>
        <p:spPr>
          <a:xfrm>
            <a:off x="9179035" y="3472708"/>
            <a:ext cx="1545484" cy="96108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B1588860-9B88-475C-823A-970530643BBD}"/>
              </a:ext>
            </a:extLst>
          </p:cNvPr>
          <p:cNvPicPr>
            <a:picLocks noChangeAspect="1"/>
          </p:cNvPicPr>
          <p:nvPr/>
        </p:nvPicPr>
        <p:blipFill>
          <a:blip r:embed="rId5"/>
          <a:stretch>
            <a:fillRect/>
          </a:stretch>
        </p:blipFill>
        <p:spPr>
          <a:xfrm>
            <a:off x="7312071" y="5876929"/>
            <a:ext cx="1546924" cy="806516"/>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CCAC822D-A938-447F-AF64-1D567AC9956A}"/>
              </a:ext>
            </a:extLst>
          </p:cNvPr>
          <p:cNvPicPr>
            <a:picLocks noChangeAspect="1"/>
          </p:cNvPicPr>
          <p:nvPr/>
        </p:nvPicPr>
        <p:blipFill>
          <a:blip r:embed="rId6"/>
          <a:stretch>
            <a:fillRect/>
          </a:stretch>
        </p:blipFill>
        <p:spPr>
          <a:xfrm>
            <a:off x="558456" y="5780710"/>
            <a:ext cx="1514959" cy="718061"/>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4161AF93-3B13-4EA9-A423-976B2406AF01}"/>
              </a:ext>
            </a:extLst>
          </p:cNvPr>
          <p:cNvPicPr>
            <a:picLocks noChangeAspect="1"/>
          </p:cNvPicPr>
          <p:nvPr/>
        </p:nvPicPr>
        <p:blipFill>
          <a:blip r:embed="rId7"/>
          <a:stretch>
            <a:fillRect/>
          </a:stretch>
        </p:blipFill>
        <p:spPr>
          <a:xfrm>
            <a:off x="317831" y="2161430"/>
            <a:ext cx="1708931" cy="839285"/>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98013146-AF0B-4488-AB7E-2A007CAED273}"/>
              </a:ext>
            </a:extLst>
          </p:cNvPr>
          <p:cNvPicPr>
            <a:picLocks noChangeAspect="1"/>
          </p:cNvPicPr>
          <p:nvPr/>
        </p:nvPicPr>
        <p:blipFill>
          <a:blip r:embed="rId8"/>
          <a:stretch>
            <a:fillRect/>
          </a:stretch>
        </p:blipFill>
        <p:spPr>
          <a:xfrm>
            <a:off x="8822094" y="2224353"/>
            <a:ext cx="1296491" cy="535349"/>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A09E65ED-9E90-411C-BB72-C5A4DF0B92BD}"/>
              </a:ext>
            </a:extLst>
          </p:cNvPr>
          <p:cNvPicPr>
            <a:picLocks noChangeAspect="1"/>
          </p:cNvPicPr>
          <p:nvPr/>
        </p:nvPicPr>
        <p:blipFill>
          <a:blip r:embed="rId9"/>
          <a:stretch>
            <a:fillRect/>
          </a:stretch>
        </p:blipFill>
        <p:spPr>
          <a:xfrm>
            <a:off x="4535434" y="1807890"/>
            <a:ext cx="1824642" cy="4827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409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par>
                                <p:cTn id="10" presetID="55"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par>
                                <p:cTn id="15" presetID="55"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000" fill="hold"/>
                                        <p:tgtEl>
                                          <p:spTgt spid="14"/>
                                        </p:tgtEl>
                                        <p:attrNameLst>
                                          <p:attrName>ppt_w</p:attrName>
                                        </p:attrNameLst>
                                      </p:cBhvr>
                                      <p:tavLst>
                                        <p:tav tm="0">
                                          <p:val>
                                            <p:strVal val="#ppt_w*0.70"/>
                                          </p:val>
                                        </p:tav>
                                        <p:tav tm="100000">
                                          <p:val>
                                            <p:strVal val="#ppt_w"/>
                                          </p:val>
                                        </p:tav>
                                      </p:tavLst>
                                    </p:anim>
                                    <p:anim calcmode="lin" valueType="num">
                                      <p:cBhvr>
                                        <p:cTn id="18" dur="1000" fill="hold"/>
                                        <p:tgtEl>
                                          <p:spTgt spid="14"/>
                                        </p:tgtEl>
                                        <p:attrNameLst>
                                          <p:attrName>ppt_h</p:attrName>
                                        </p:attrNameLst>
                                      </p:cBhvr>
                                      <p:tavLst>
                                        <p:tav tm="0">
                                          <p:val>
                                            <p:strVal val="#ppt_h"/>
                                          </p:val>
                                        </p:tav>
                                        <p:tav tm="100000">
                                          <p:val>
                                            <p:strVal val="#ppt_h"/>
                                          </p:val>
                                        </p:tav>
                                      </p:tavLst>
                                    </p:anim>
                                    <p:animEffect transition="in" filter="fade">
                                      <p:cBhvr>
                                        <p:cTn id="19" dur="1000"/>
                                        <p:tgtEl>
                                          <p:spTgt spid="14"/>
                                        </p:tgtEl>
                                      </p:cBhvr>
                                    </p:animEffect>
                                  </p:childTnLst>
                                </p:cTn>
                              </p:par>
                              <p:par>
                                <p:cTn id="20" presetID="55"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1000" fill="hold"/>
                                        <p:tgtEl>
                                          <p:spTgt spid="18"/>
                                        </p:tgtEl>
                                        <p:attrNameLst>
                                          <p:attrName>ppt_w</p:attrName>
                                        </p:attrNameLst>
                                      </p:cBhvr>
                                      <p:tavLst>
                                        <p:tav tm="0">
                                          <p:val>
                                            <p:strVal val="#ppt_w*0.70"/>
                                          </p:val>
                                        </p:tav>
                                        <p:tav tm="100000">
                                          <p:val>
                                            <p:strVal val="#ppt_w"/>
                                          </p:val>
                                        </p:tav>
                                      </p:tavLst>
                                    </p:anim>
                                    <p:anim calcmode="lin" valueType="num">
                                      <p:cBhvr>
                                        <p:cTn id="23" dur="1000" fill="hold"/>
                                        <p:tgtEl>
                                          <p:spTgt spid="18"/>
                                        </p:tgtEl>
                                        <p:attrNameLst>
                                          <p:attrName>ppt_h</p:attrName>
                                        </p:attrNameLst>
                                      </p:cBhvr>
                                      <p:tavLst>
                                        <p:tav tm="0">
                                          <p:val>
                                            <p:strVal val="#ppt_h"/>
                                          </p:val>
                                        </p:tav>
                                        <p:tav tm="100000">
                                          <p:val>
                                            <p:strVal val="#ppt_h"/>
                                          </p:val>
                                        </p:tav>
                                      </p:tavLst>
                                    </p:anim>
                                    <p:animEffect transition="in" filter="fade">
                                      <p:cBhvr>
                                        <p:cTn id="24" dur="1000"/>
                                        <p:tgtEl>
                                          <p:spTgt spid="18"/>
                                        </p:tgtEl>
                                      </p:cBhvr>
                                    </p:animEffect>
                                  </p:childTnLst>
                                </p:cTn>
                              </p:par>
                              <p:par>
                                <p:cTn id="25" presetID="55"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1000" fill="hold"/>
                                        <p:tgtEl>
                                          <p:spTgt spid="16"/>
                                        </p:tgtEl>
                                        <p:attrNameLst>
                                          <p:attrName>ppt_w</p:attrName>
                                        </p:attrNameLst>
                                      </p:cBhvr>
                                      <p:tavLst>
                                        <p:tav tm="0">
                                          <p:val>
                                            <p:strVal val="#ppt_w*0.70"/>
                                          </p:val>
                                        </p:tav>
                                        <p:tav tm="100000">
                                          <p:val>
                                            <p:strVal val="#ppt_w"/>
                                          </p:val>
                                        </p:tav>
                                      </p:tavLst>
                                    </p:anim>
                                    <p:anim calcmode="lin" valueType="num">
                                      <p:cBhvr>
                                        <p:cTn id="28" dur="1000" fill="hold"/>
                                        <p:tgtEl>
                                          <p:spTgt spid="16"/>
                                        </p:tgtEl>
                                        <p:attrNameLst>
                                          <p:attrName>ppt_h</p:attrName>
                                        </p:attrNameLst>
                                      </p:cBhvr>
                                      <p:tavLst>
                                        <p:tav tm="0">
                                          <p:val>
                                            <p:strVal val="#ppt_h"/>
                                          </p:val>
                                        </p:tav>
                                        <p:tav tm="100000">
                                          <p:val>
                                            <p:strVal val="#ppt_h"/>
                                          </p:val>
                                        </p:tav>
                                      </p:tavLst>
                                    </p:anim>
                                    <p:animEffect transition="in" filter="fade">
                                      <p:cBhvr>
                                        <p:cTn id="29" dur="1000"/>
                                        <p:tgtEl>
                                          <p:spTgt spid="16"/>
                                        </p:tgtEl>
                                      </p:cBhvr>
                                    </p:animEffect>
                                  </p:childTnLst>
                                </p:cTn>
                              </p:par>
                              <p:par>
                                <p:cTn id="30" presetID="55"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strVal val="#ppt_w*0.70"/>
                                          </p:val>
                                        </p:tav>
                                        <p:tav tm="100000">
                                          <p:val>
                                            <p:strVal val="#ppt_w"/>
                                          </p:val>
                                        </p:tav>
                                      </p:tavLst>
                                    </p:anim>
                                    <p:anim calcmode="lin" valueType="num">
                                      <p:cBhvr>
                                        <p:cTn id="33" dur="1000" fill="hold"/>
                                        <p:tgtEl>
                                          <p:spTgt spid="20"/>
                                        </p:tgtEl>
                                        <p:attrNameLst>
                                          <p:attrName>ppt_h</p:attrName>
                                        </p:attrNameLst>
                                      </p:cBhvr>
                                      <p:tavLst>
                                        <p:tav tm="0">
                                          <p:val>
                                            <p:strVal val="#ppt_h"/>
                                          </p:val>
                                        </p:tav>
                                        <p:tav tm="100000">
                                          <p:val>
                                            <p:strVal val="#ppt_h"/>
                                          </p:val>
                                        </p:tav>
                                      </p:tavLst>
                                    </p:anim>
                                    <p:animEffect transition="in" filter="fade">
                                      <p:cBhvr>
                                        <p:cTn id="34"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FFB2-8207-4190-8033-AAB617703E13}"/>
              </a:ext>
            </a:extLst>
          </p:cNvPr>
          <p:cNvSpPr>
            <a:spLocks noGrp="1"/>
          </p:cNvSpPr>
          <p:nvPr>
            <p:ph type="title"/>
          </p:nvPr>
        </p:nvSpPr>
        <p:spPr>
          <a:xfrm>
            <a:off x="527756" y="1177929"/>
            <a:ext cx="4526307" cy="3890781"/>
          </a:xfrm>
          <a:effectLst>
            <a:outerShdw blurRad="50800" dist="38100" dir="5400000" algn="t" rotWithShape="0">
              <a:prstClr val="black">
                <a:alpha val="40000"/>
              </a:prstClr>
            </a:outerShdw>
          </a:effectLst>
        </p:spPr>
        <p:txBody>
          <a:bodyPr vert="horz" lIns="91440" tIns="45720" rIns="91440" bIns="45720" rtlCol="0" anchor="b">
            <a:normAutofit/>
          </a:bodyPr>
          <a:lstStyle/>
          <a:p>
            <a:r>
              <a:rPr lang="en-US" sz="4000" dirty="0"/>
              <a:t>IST 722 - DATA WAREHOUSE &amp; BI SOLUTION</a:t>
            </a:r>
            <a:br>
              <a:rPr lang="en-US" sz="4000" dirty="0"/>
            </a:br>
            <a:br>
              <a:rPr lang="en-US" sz="4000" dirty="0"/>
            </a:br>
            <a:r>
              <a:rPr lang="en-US" sz="4000" dirty="0"/>
              <a:t>Fudgemart</a:t>
            </a:r>
            <a:br>
              <a:rPr lang="en-US" sz="4000" dirty="0"/>
            </a:br>
            <a:endParaRPr lang="en-US" sz="4000" dirty="0"/>
          </a:p>
        </p:txBody>
      </p:sp>
      <p:pic>
        <p:nvPicPr>
          <p:cNvPr id="5" name="Picture 4">
            <a:extLst>
              <a:ext uri="{FF2B5EF4-FFF2-40B4-BE49-F238E27FC236}">
                <a16:creationId xmlns:a16="http://schemas.microsoft.com/office/drawing/2014/main" id="{6220B2F5-BE3E-40C5-B9A9-4F15D398A4ED}"/>
              </a:ext>
            </a:extLst>
          </p:cNvPr>
          <p:cNvPicPr>
            <a:picLocks noChangeAspect="1"/>
          </p:cNvPicPr>
          <p:nvPr/>
        </p:nvPicPr>
        <p:blipFill>
          <a:blip r:embed="rId3"/>
          <a:stretch>
            <a:fillRect/>
          </a:stretch>
        </p:blipFill>
        <p:spPr>
          <a:xfrm>
            <a:off x="10724518" y="4720"/>
            <a:ext cx="1467481" cy="1164456"/>
          </a:xfrm>
          <a:prstGeom prst="rect">
            <a:avLst/>
          </a:prstGeom>
          <a:effectLst>
            <a:outerShdw blurRad="50800" dist="38100" dir="5400000" algn="t" rotWithShape="0">
              <a:prstClr val="black">
                <a:alpha val="40000"/>
              </a:prstClr>
            </a:outerShdw>
            <a:softEdge rad="31750"/>
          </a:effectLst>
        </p:spPr>
      </p:pic>
      <p:sp>
        <p:nvSpPr>
          <p:cNvPr id="18" name="TextBox 17">
            <a:extLst>
              <a:ext uri="{FF2B5EF4-FFF2-40B4-BE49-F238E27FC236}">
                <a16:creationId xmlns:a16="http://schemas.microsoft.com/office/drawing/2014/main" id="{F95F27B2-BF01-4F30-B9C0-9AB43A7970BE}"/>
              </a:ext>
            </a:extLst>
          </p:cNvPr>
          <p:cNvSpPr txBox="1"/>
          <p:nvPr/>
        </p:nvSpPr>
        <p:spPr>
          <a:xfrm>
            <a:off x="527756" y="5723558"/>
            <a:ext cx="2663890" cy="369332"/>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dirty="0">
                <a:solidFill>
                  <a:srgbClr val="C00000"/>
                </a:solidFill>
              </a:rPr>
              <a:t>Prof: Humayun Khan</a:t>
            </a:r>
          </a:p>
        </p:txBody>
      </p:sp>
      <p:pic>
        <p:nvPicPr>
          <p:cNvPr id="6" name="Picture 5">
            <a:extLst>
              <a:ext uri="{FF2B5EF4-FFF2-40B4-BE49-F238E27FC236}">
                <a16:creationId xmlns:a16="http://schemas.microsoft.com/office/drawing/2014/main" id="{FF3DAD60-9825-439A-8B81-CB388FFF5A93}"/>
              </a:ext>
            </a:extLst>
          </p:cNvPr>
          <p:cNvPicPr>
            <a:picLocks noChangeAspect="1"/>
          </p:cNvPicPr>
          <p:nvPr/>
        </p:nvPicPr>
        <p:blipFill>
          <a:blip r:embed="rId4"/>
          <a:stretch>
            <a:fillRect/>
          </a:stretch>
        </p:blipFill>
        <p:spPr>
          <a:xfrm>
            <a:off x="5553792" y="1370752"/>
            <a:ext cx="5402644" cy="2840004"/>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E8AB6E59-581C-46DD-9FBC-41F9EFDB4533}"/>
              </a:ext>
            </a:extLst>
          </p:cNvPr>
          <p:cNvPicPr>
            <a:picLocks noChangeAspect="1"/>
          </p:cNvPicPr>
          <p:nvPr/>
        </p:nvPicPr>
        <p:blipFill>
          <a:blip r:embed="rId5"/>
          <a:stretch>
            <a:fillRect/>
          </a:stretch>
        </p:blipFill>
        <p:spPr>
          <a:xfrm>
            <a:off x="6745094" y="4585455"/>
            <a:ext cx="3154705" cy="19295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36956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FFB2-8207-4190-8033-AAB617703E13}"/>
              </a:ext>
            </a:extLst>
          </p:cNvPr>
          <p:cNvSpPr>
            <a:spLocks noGrp="1"/>
          </p:cNvSpPr>
          <p:nvPr>
            <p:ph type="title"/>
          </p:nvPr>
        </p:nvSpPr>
        <p:spPr>
          <a:xfrm>
            <a:off x="691078" y="754057"/>
            <a:ext cx="9221547" cy="1326534"/>
          </a:xfrm>
          <a:effectLst>
            <a:outerShdw blurRad="50800" dist="38100" dir="8100000" algn="tr" rotWithShape="0">
              <a:prstClr val="black">
                <a:alpha val="40000"/>
              </a:prstClr>
            </a:outerShdw>
          </a:effectLst>
        </p:spPr>
        <p:txBody>
          <a:bodyPr vert="horz" lIns="91440" tIns="45720" rIns="91440" bIns="45720" rtlCol="0" anchor="b">
            <a:normAutofit fontScale="90000"/>
          </a:bodyPr>
          <a:lstStyle/>
          <a:p>
            <a:r>
              <a:rPr lang="en-US" sz="4800" dirty="0"/>
              <a:t>Data Processing &amp; Solution Plan for Fudgemart Inc</a:t>
            </a:r>
          </a:p>
        </p:txBody>
      </p:sp>
      <p:pic>
        <p:nvPicPr>
          <p:cNvPr id="5" name="Picture 4">
            <a:extLst>
              <a:ext uri="{FF2B5EF4-FFF2-40B4-BE49-F238E27FC236}">
                <a16:creationId xmlns:a16="http://schemas.microsoft.com/office/drawing/2014/main" id="{6220B2F5-BE3E-40C5-B9A9-4F15D398A4ED}"/>
              </a:ext>
            </a:extLst>
          </p:cNvPr>
          <p:cNvPicPr>
            <a:picLocks noChangeAspect="1"/>
          </p:cNvPicPr>
          <p:nvPr/>
        </p:nvPicPr>
        <p:blipFill>
          <a:blip r:embed="rId2"/>
          <a:stretch>
            <a:fillRect/>
          </a:stretch>
        </p:blipFill>
        <p:spPr>
          <a:xfrm>
            <a:off x="10724518" y="4720"/>
            <a:ext cx="1467481" cy="1164456"/>
          </a:xfrm>
          <a:prstGeom prst="rect">
            <a:avLst/>
          </a:prstGeom>
          <a:effectLst>
            <a:outerShdw blurRad="50800" dist="38100" dir="5400000" algn="t" rotWithShape="0">
              <a:prstClr val="black">
                <a:alpha val="40000"/>
              </a:prstClr>
            </a:outerShdw>
            <a:softEdge rad="31750"/>
          </a:effectLst>
        </p:spPr>
      </p:pic>
      <p:sp>
        <p:nvSpPr>
          <p:cNvPr id="6" name="Content Placeholder 5">
            <a:extLst>
              <a:ext uri="{FF2B5EF4-FFF2-40B4-BE49-F238E27FC236}">
                <a16:creationId xmlns:a16="http://schemas.microsoft.com/office/drawing/2014/main" id="{3B9E0FF0-CDCC-4014-8CA4-4A96CBF5B616}"/>
              </a:ext>
            </a:extLst>
          </p:cNvPr>
          <p:cNvSpPr>
            <a:spLocks noGrp="1"/>
          </p:cNvSpPr>
          <p:nvPr>
            <p:ph idx="1"/>
          </p:nvPr>
        </p:nvSpPr>
        <p:spPr/>
        <p:txBody>
          <a:bodyPr/>
          <a:lstStyle/>
          <a:p>
            <a:pPr>
              <a:buClr>
                <a:schemeClr val="accent2"/>
              </a:buClr>
            </a:pPr>
            <a:r>
              <a:rPr lang="en-US" dirty="0"/>
              <a:t>Identifying OLTP  data sources to move into staging bucket. One or more sources depending on how and where transaction data are captured.</a:t>
            </a:r>
          </a:p>
          <a:p>
            <a:pPr>
              <a:buClr>
                <a:schemeClr val="accent2"/>
              </a:buClr>
            </a:pPr>
            <a:r>
              <a:rPr lang="en-US" dirty="0"/>
              <a:t>Model &amp; Refine the data  (Extract , Transform and Load the data for reporting)</a:t>
            </a:r>
            <a:endParaRPr lang="en-US" sz="2000" dirty="0"/>
          </a:p>
          <a:p>
            <a:pPr>
              <a:buClr>
                <a:schemeClr val="accent2"/>
              </a:buClr>
            </a:pPr>
            <a:r>
              <a:rPr lang="en-US" sz="2000" dirty="0"/>
              <a:t>Build Analytical Reports focusing Sales &amp; Customer Satisfaction using BI platform (Power BI)</a:t>
            </a:r>
          </a:p>
          <a:p>
            <a:pPr>
              <a:buClr>
                <a:schemeClr val="accent2"/>
              </a:buClr>
            </a:pPr>
            <a:r>
              <a:rPr lang="en-US" sz="2000" dirty="0"/>
              <a:t>Enable Fudgemart Inc to Review, Plan and make Decisions for business growth using aggregated sales trends by region, product, category and periods</a:t>
            </a:r>
            <a:endParaRPr lang="en-US" dirty="0"/>
          </a:p>
        </p:txBody>
      </p:sp>
    </p:spTree>
    <p:extLst>
      <p:ext uri="{BB962C8B-B14F-4D97-AF65-F5344CB8AC3E}">
        <p14:creationId xmlns:p14="http://schemas.microsoft.com/office/powerpoint/2010/main" val="1091388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4C3DB-AC1D-4935-8E91-FEF1B5ED90B2}"/>
              </a:ext>
            </a:extLst>
          </p:cNvPr>
          <p:cNvSpPr>
            <a:spLocks noGrp="1"/>
          </p:cNvSpPr>
          <p:nvPr>
            <p:ph type="title"/>
          </p:nvPr>
        </p:nvSpPr>
        <p:spPr>
          <a:xfrm>
            <a:off x="1168361" y="637901"/>
            <a:ext cx="9143149" cy="821988"/>
          </a:xfrm>
          <a:effectLst>
            <a:outerShdw blurRad="50800" dist="38100" dir="8100000" algn="tr" rotWithShape="0">
              <a:prstClr val="black">
                <a:alpha val="40000"/>
              </a:prstClr>
            </a:outerShdw>
          </a:effectLst>
        </p:spPr>
        <p:txBody>
          <a:bodyPr vert="horz" lIns="91440" tIns="45720" rIns="91440" bIns="45720" rtlCol="0" anchor="b">
            <a:normAutofit fontScale="90000"/>
          </a:bodyPr>
          <a:lstStyle/>
          <a:p>
            <a:r>
              <a:rPr lang="en-US" sz="4800" dirty="0"/>
              <a:t>ETL – Extract / Process /Load data</a:t>
            </a:r>
          </a:p>
        </p:txBody>
      </p:sp>
      <p:pic>
        <p:nvPicPr>
          <p:cNvPr id="4" name="Picture 3">
            <a:extLst>
              <a:ext uri="{FF2B5EF4-FFF2-40B4-BE49-F238E27FC236}">
                <a16:creationId xmlns:a16="http://schemas.microsoft.com/office/drawing/2014/main" id="{DB083F9F-151D-4B89-BE0A-A28237A35FD7}"/>
              </a:ext>
            </a:extLst>
          </p:cNvPr>
          <p:cNvPicPr>
            <a:picLocks noChangeAspect="1"/>
          </p:cNvPicPr>
          <p:nvPr/>
        </p:nvPicPr>
        <p:blipFill>
          <a:blip r:embed="rId2"/>
          <a:stretch>
            <a:fillRect/>
          </a:stretch>
        </p:blipFill>
        <p:spPr>
          <a:xfrm>
            <a:off x="1168361" y="2306527"/>
            <a:ext cx="6677702" cy="134859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07E6C16C-85C8-49A3-866E-D50C531E549F}"/>
              </a:ext>
            </a:extLst>
          </p:cNvPr>
          <p:cNvPicPr>
            <a:picLocks noChangeAspect="1"/>
          </p:cNvPicPr>
          <p:nvPr/>
        </p:nvPicPr>
        <p:blipFill>
          <a:blip r:embed="rId3"/>
          <a:stretch>
            <a:fillRect/>
          </a:stretch>
        </p:blipFill>
        <p:spPr>
          <a:xfrm>
            <a:off x="1168361" y="4121336"/>
            <a:ext cx="3146622" cy="209178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CD90802-51C9-4BCF-A7F7-228840C06DA3}"/>
              </a:ext>
            </a:extLst>
          </p:cNvPr>
          <p:cNvPicPr>
            <a:picLocks noChangeAspect="1"/>
          </p:cNvPicPr>
          <p:nvPr/>
        </p:nvPicPr>
        <p:blipFill>
          <a:blip r:embed="rId4"/>
          <a:stretch>
            <a:fillRect/>
          </a:stretch>
        </p:blipFill>
        <p:spPr>
          <a:xfrm>
            <a:off x="4507212" y="4142563"/>
            <a:ext cx="3394886" cy="207055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9798B0F-3058-4F18-B56F-BDBD215D4721}"/>
              </a:ext>
            </a:extLst>
          </p:cNvPr>
          <p:cNvPicPr>
            <a:picLocks noChangeAspect="1"/>
          </p:cNvPicPr>
          <p:nvPr/>
        </p:nvPicPr>
        <p:blipFill>
          <a:blip r:embed="rId5"/>
          <a:stretch>
            <a:fillRect/>
          </a:stretch>
        </p:blipFill>
        <p:spPr>
          <a:xfrm>
            <a:off x="8094327" y="3280979"/>
            <a:ext cx="3240527" cy="2273516"/>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04D60FEA-F498-40E0-82E9-3870CAE1C791}"/>
              </a:ext>
            </a:extLst>
          </p:cNvPr>
          <p:cNvSpPr txBox="1"/>
          <p:nvPr/>
        </p:nvSpPr>
        <p:spPr>
          <a:xfrm>
            <a:off x="1065425" y="1890517"/>
            <a:ext cx="1784463" cy="344681"/>
          </a:xfrm>
          <a:prstGeom prst="rect">
            <a:avLst/>
          </a:prstGeom>
          <a:effectLst>
            <a:outerShdw blurRad="50800" dist="38100" dir="8100000" algn="tr" rotWithShape="0">
              <a:prstClr val="black">
                <a:alpha val="40000"/>
              </a:prstClr>
            </a:outerShdw>
          </a:effectLst>
        </p:spPr>
        <p:txBody>
          <a:bodyPr vert="horz" lIns="91440" tIns="45720" rIns="91440" bIns="45720" rtlCol="0" anchor="b">
            <a:normAutofit fontScale="67500" lnSpcReduction="20000"/>
          </a:bodyPr>
          <a:lstStyle>
            <a:lvl1pPr>
              <a:lnSpc>
                <a:spcPct val="100000"/>
              </a:lnSpc>
              <a:spcBef>
                <a:spcPct val="0"/>
              </a:spcBef>
              <a:buNone/>
              <a:defRPr sz="4800">
                <a:solidFill>
                  <a:schemeClr val="tx2"/>
                </a:solidFill>
                <a:latin typeface="+mj-lt"/>
                <a:ea typeface="+mj-ea"/>
                <a:cs typeface="+mj-cs"/>
              </a:defRPr>
            </a:lvl1pPr>
          </a:lstStyle>
          <a:p>
            <a:r>
              <a:rPr lang="en-US" sz="2800" dirty="0"/>
              <a:t>Stage</a:t>
            </a:r>
          </a:p>
        </p:txBody>
      </p:sp>
      <p:sp>
        <p:nvSpPr>
          <p:cNvPr id="14" name="TextBox 13">
            <a:extLst>
              <a:ext uri="{FF2B5EF4-FFF2-40B4-BE49-F238E27FC236}">
                <a16:creationId xmlns:a16="http://schemas.microsoft.com/office/drawing/2014/main" id="{0A75769F-EADC-4E4E-B04C-FF25B7B5B70D}"/>
              </a:ext>
            </a:extLst>
          </p:cNvPr>
          <p:cNvSpPr txBox="1"/>
          <p:nvPr/>
        </p:nvSpPr>
        <p:spPr>
          <a:xfrm>
            <a:off x="1065425" y="3726452"/>
            <a:ext cx="2912979" cy="416111"/>
          </a:xfrm>
          <a:prstGeom prst="rect">
            <a:avLst/>
          </a:prstGeom>
          <a:effectLst>
            <a:outerShdw blurRad="50800" dist="38100" dir="8100000" algn="tr" rotWithShape="0">
              <a:prstClr val="black">
                <a:alpha val="40000"/>
              </a:prstClr>
            </a:outerShdw>
          </a:effectLst>
        </p:spPr>
        <p:txBody>
          <a:bodyPr vert="horz" lIns="91440" tIns="45720" rIns="91440" bIns="45720" rtlCol="0" anchor="b">
            <a:normAutofit fontScale="97500"/>
          </a:bodyPr>
          <a:lstStyle>
            <a:defPPr>
              <a:defRPr lang="en-US"/>
            </a:defPPr>
            <a:lvl1pPr>
              <a:lnSpc>
                <a:spcPct val="100000"/>
              </a:lnSpc>
              <a:spcBef>
                <a:spcPct val="0"/>
              </a:spcBef>
              <a:buNone/>
              <a:defRPr sz="2800">
                <a:solidFill>
                  <a:schemeClr val="tx2"/>
                </a:solidFill>
                <a:latin typeface="+mj-lt"/>
                <a:ea typeface="+mj-ea"/>
                <a:cs typeface="+mj-cs"/>
              </a:defRPr>
            </a:lvl1pPr>
          </a:lstStyle>
          <a:p>
            <a:r>
              <a:rPr lang="en-US" sz="2000" dirty="0"/>
              <a:t>Date Import execution</a:t>
            </a:r>
          </a:p>
        </p:txBody>
      </p:sp>
      <p:sp>
        <p:nvSpPr>
          <p:cNvPr id="16" name="TextBox 15">
            <a:extLst>
              <a:ext uri="{FF2B5EF4-FFF2-40B4-BE49-F238E27FC236}">
                <a16:creationId xmlns:a16="http://schemas.microsoft.com/office/drawing/2014/main" id="{4586F24E-BC53-411C-9CA0-F4EDBFFE0FED}"/>
              </a:ext>
            </a:extLst>
          </p:cNvPr>
          <p:cNvSpPr txBox="1"/>
          <p:nvPr/>
        </p:nvSpPr>
        <p:spPr>
          <a:xfrm>
            <a:off x="4518039" y="3714177"/>
            <a:ext cx="2211759" cy="369332"/>
          </a:xfrm>
          <a:prstGeom prst="rect">
            <a:avLst/>
          </a:prstGeom>
          <a:effectLst>
            <a:outerShdw blurRad="50800" dist="38100" dir="8100000" algn="tr" rotWithShape="0">
              <a:prstClr val="black">
                <a:alpha val="40000"/>
              </a:prstClr>
            </a:outerShdw>
          </a:effectLst>
        </p:spPr>
        <p:txBody>
          <a:bodyPr vert="horz" lIns="91440" tIns="45720" rIns="91440" bIns="45720" rtlCol="0" anchor="b">
            <a:normAutofit fontScale="75000" lnSpcReduction="20000"/>
          </a:bodyPr>
          <a:lstStyle>
            <a:defPPr>
              <a:defRPr lang="en-US"/>
            </a:defPPr>
            <a:lvl1pPr>
              <a:lnSpc>
                <a:spcPct val="100000"/>
              </a:lnSpc>
              <a:spcBef>
                <a:spcPct val="0"/>
              </a:spcBef>
              <a:buNone/>
              <a:defRPr sz="2000">
                <a:solidFill>
                  <a:schemeClr val="tx2"/>
                </a:solidFill>
                <a:latin typeface="+mj-lt"/>
                <a:ea typeface="+mj-ea"/>
                <a:cs typeface="+mj-cs"/>
              </a:defRPr>
            </a:lvl1pPr>
          </a:lstStyle>
          <a:p>
            <a:r>
              <a:rPr lang="en-US" dirty="0"/>
              <a:t>DW Import execution</a:t>
            </a:r>
          </a:p>
        </p:txBody>
      </p:sp>
      <p:sp>
        <p:nvSpPr>
          <p:cNvPr id="18" name="TextBox 17">
            <a:extLst>
              <a:ext uri="{FF2B5EF4-FFF2-40B4-BE49-F238E27FC236}">
                <a16:creationId xmlns:a16="http://schemas.microsoft.com/office/drawing/2014/main" id="{788D6EEA-2FDB-4160-9671-1626134AFE83}"/>
              </a:ext>
            </a:extLst>
          </p:cNvPr>
          <p:cNvSpPr txBox="1"/>
          <p:nvPr/>
        </p:nvSpPr>
        <p:spPr>
          <a:xfrm>
            <a:off x="8094327" y="2796159"/>
            <a:ext cx="2929312" cy="484820"/>
          </a:xfrm>
          <a:prstGeom prst="rect">
            <a:avLst/>
          </a:prstGeom>
          <a:effectLst>
            <a:outerShdw blurRad="50800" dist="38100" dir="8100000" algn="tr" rotWithShape="0">
              <a:prstClr val="black">
                <a:alpha val="40000"/>
              </a:prstClr>
            </a:outerShdw>
          </a:effectLst>
        </p:spPr>
        <p:txBody>
          <a:bodyPr vert="horz" lIns="91440" tIns="45720" rIns="91440" bIns="45720" rtlCol="0" anchor="b">
            <a:normAutofit fontScale="97500"/>
          </a:bodyPr>
          <a:lstStyle>
            <a:defPPr>
              <a:defRPr lang="en-US"/>
            </a:defPPr>
            <a:lvl1pPr>
              <a:lnSpc>
                <a:spcPct val="100000"/>
              </a:lnSpc>
              <a:spcBef>
                <a:spcPct val="0"/>
              </a:spcBef>
              <a:buNone/>
              <a:defRPr sz="2000">
                <a:solidFill>
                  <a:schemeClr val="tx2"/>
                </a:solidFill>
                <a:latin typeface="+mj-lt"/>
                <a:ea typeface="+mj-ea"/>
                <a:cs typeface="+mj-cs"/>
              </a:defRPr>
            </a:lvl1pPr>
          </a:lstStyle>
          <a:p>
            <a:r>
              <a:rPr lang="en-US" dirty="0"/>
              <a:t>ETL packages execution</a:t>
            </a:r>
          </a:p>
        </p:txBody>
      </p:sp>
      <p:pic>
        <p:nvPicPr>
          <p:cNvPr id="3" name="Picture 2">
            <a:extLst>
              <a:ext uri="{FF2B5EF4-FFF2-40B4-BE49-F238E27FC236}">
                <a16:creationId xmlns:a16="http://schemas.microsoft.com/office/drawing/2014/main" id="{67AD7B7A-641D-42AF-BD0B-69CF2C4C0C20}"/>
              </a:ext>
            </a:extLst>
          </p:cNvPr>
          <p:cNvPicPr>
            <a:picLocks noChangeAspect="1"/>
          </p:cNvPicPr>
          <p:nvPr/>
        </p:nvPicPr>
        <p:blipFill>
          <a:blip r:embed="rId6"/>
          <a:stretch>
            <a:fillRect/>
          </a:stretch>
        </p:blipFill>
        <p:spPr>
          <a:xfrm>
            <a:off x="10724518" y="4720"/>
            <a:ext cx="1467481" cy="1164456"/>
          </a:xfrm>
          <a:prstGeom prst="rect">
            <a:avLst/>
          </a:prstGeom>
          <a:effectLst>
            <a:outerShdw blurRad="50800" dist="38100" dir="5400000" algn="t" rotWithShape="0">
              <a:prstClr val="black">
                <a:alpha val="40000"/>
              </a:prstClr>
            </a:outerShdw>
            <a:softEdge rad="31750"/>
          </a:effectLst>
        </p:spPr>
      </p:pic>
    </p:spTree>
    <p:extLst>
      <p:ext uri="{BB962C8B-B14F-4D97-AF65-F5344CB8AC3E}">
        <p14:creationId xmlns:p14="http://schemas.microsoft.com/office/powerpoint/2010/main" val="2001872919"/>
      </p:ext>
    </p:extLst>
  </p:cSld>
  <p:clrMapOvr>
    <a:masterClrMapping/>
  </p:clrMapOvr>
</p:sld>
</file>

<file path=ppt/theme/theme1.xml><?xml version="1.0" encoding="utf-8"?>
<a:theme xmlns:a="http://schemas.openxmlformats.org/drawingml/2006/main" name="Cosine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11849</TotalTime>
  <Words>912</Words>
  <Application>Microsoft Office PowerPoint</Application>
  <PresentationFormat>Widescreen</PresentationFormat>
  <Paragraphs>110</Paragraphs>
  <Slides>22</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Grandview</vt:lpstr>
      <vt:lpstr>ShermanSans</vt:lpstr>
      <vt:lpstr>Wingdings</vt:lpstr>
      <vt:lpstr>CosineVTI</vt:lpstr>
      <vt:lpstr>MS-Applied Data Science </vt:lpstr>
      <vt:lpstr>Introduction to ADS?</vt:lpstr>
      <vt:lpstr>Key Learning Objectives</vt:lpstr>
      <vt:lpstr>IST 659 DATABASE  ADMINISTRATION  4SEASONS </vt:lpstr>
      <vt:lpstr>Data Administration for 4 seasons</vt:lpstr>
      <vt:lpstr>Data Administration for 4 seasons</vt:lpstr>
      <vt:lpstr>IST 722 - DATA WAREHOUSE &amp; BI SOLUTION  Fudgemart </vt:lpstr>
      <vt:lpstr>Data Processing &amp; Solution Plan for Fudgemart Inc</vt:lpstr>
      <vt:lpstr>ETL – Extract / Process /Load data</vt:lpstr>
      <vt:lpstr>Business Intelligence – Product Reviews</vt:lpstr>
      <vt:lpstr>FudgeMart/FudgeFlix–Combined Sales analysis</vt:lpstr>
      <vt:lpstr>Fudgemart - Data Warehouse &amp; BI</vt:lpstr>
      <vt:lpstr>IST 652 – Scripting Data Analytics </vt:lpstr>
      <vt:lpstr>IST 718 – BIG DATA ANALYTICS    Tour De France </vt:lpstr>
      <vt:lpstr>Analyzing Big Data</vt:lpstr>
      <vt:lpstr>Tour de France</vt:lpstr>
      <vt:lpstr>Tour de France analysis</vt:lpstr>
      <vt:lpstr>TDF Winner’s attributes </vt:lpstr>
      <vt:lpstr>Predictive analysis</vt:lpstr>
      <vt:lpstr>Tour De France – Prediction results</vt:lpstr>
      <vt:lpstr>Conclusion </vt:lpstr>
      <vt:lpstr>Thank You! to all my Professors and fellow classmates for sharing knowledge &amp; for the great experience during my courses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MS-Applied Data Science </dc:title>
  <dc:creator>Subbu Kandhaswamy</dc:creator>
  <cp:lastModifiedBy>Subbu Kandhaswamy</cp:lastModifiedBy>
  <cp:revision>46</cp:revision>
  <dcterms:created xsi:type="dcterms:W3CDTF">2022-02-05T02:26:49Z</dcterms:created>
  <dcterms:modified xsi:type="dcterms:W3CDTF">2022-02-15T05:36:04Z</dcterms:modified>
</cp:coreProperties>
</file>